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4"/>
    <p:sldMasterId id="2147483705" r:id="rId5"/>
    <p:sldMasterId id="2147483708" r:id="rId6"/>
  </p:sldMasterIdLst>
  <p:notesMasterIdLst>
    <p:notesMasterId r:id="rId39"/>
  </p:notesMasterIdLst>
  <p:sldIdLst>
    <p:sldId id="545" r:id="rId7"/>
    <p:sldId id="652" r:id="rId8"/>
    <p:sldId id="682" r:id="rId9"/>
    <p:sldId id="668" r:id="rId10"/>
    <p:sldId id="672" r:id="rId11"/>
    <p:sldId id="604" r:id="rId12"/>
    <p:sldId id="683" r:id="rId13"/>
    <p:sldId id="548" r:id="rId14"/>
    <p:sldId id="623" r:id="rId15"/>
    <p:sldId id="609" r:id="rId16"/>
    <p:sldId id="654" r:id="rId17"/>
    <p:sldId id="674" r:id="rId18"/>
    <p:sldId id="675" r:id="rId19"/>
    <p:sldId id="676" r:id="rId20"/>
    <p:sldId id="599" r:id="rId21"/>
    <p:sldId id="619" r:id="rId22"/>
    <p:sldId id="628" r:id="rId23"/>
    <p:sldId id="610" r:id="rId24"/>
    <p:sldId id="630" r:id="rId25"/>
    <p:sldId id="612" r:id="rId26"/>
    <p:sldId id="643" r:id="rId27"/>
    <p:sldId id="678" r:id="rId28"/>
    <p:sldId id="558" r:id="rId29"/>
    <p:sldId id="684" r:id="rId30"/>
    <p:sldId id="615" r:id="rId31"/>
    <p:sldId id="560" r:id="rId32"/>
    <p:sldId id="656" r:id="rId33"/>
    <p:sldId id="637" r:id="rId34"/>
    <p:sldId id="562" r:id="rId35"/>
    <p:sldId id="640" r:id="rId36"/>
    <p:sldId id="617" r:id="rId37"/>
    <p:sldId id="622" r:id="rId38"/>
  </p:sldIdLst>
  <p:sldSz cx="12192000" cy="6858000"/>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100" autoAdjust="0"/>
    <p:restoredTop sz="87046" autoAdjust="0"/>
  </p:normalViewPr>
  <p:slideViewPr>
    <p:cSldViewPr snapToGrid="0">
      <p:cViewPr varScale="1">
        <p:scale>
          <a:sx n="79" d="100"/>
          <a:sy n="79" d="100"/>
        </p:scale>
        <p:origin x="447" y="69"/>
      </p:cViewPr>
      <p:guideLst>
        <p:guide orient="horz" pos="2160"/>
        <p:guide pos="3840"/>
      </p:guideLst>
    </p:cSldViewPr>
  </p:slideViewPr>
  <p:outlineViewPr>
    <p:cViewPr>
      <p:scale>
        <a:sx n="33" d="100"/>
        <a:sy n="33" d="100"/>
      </p:scale>
      <p:origin x="0" y="1229"/>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0" Type="http://schemas.openxmlformats.org/officeDocument/2006/relationships/slide" Target="slides/slide14.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7/22/2019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a:p>
        </p:txBody>
      </p:sp>
    </p:spTree>
    <p:extLst>
      <p:ext uri="{BB962C8B-B14F-4D97-AF65-F5344CB8AC3E}">
        <p14:creationId xmlns:p14="http://schemas.microsoft.com/office/powerpoint/2010/main" val="615492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20</a:t>
            </a:fld>
            <a:endParaRPr lang="en-US"/>
          </a:p>
        </p:txBody>
      </p:sp>
    </p:spTree>
    <p:extLst>
      <p:ext uri="{BB962C8B-B14F-4D97-AF65-F5344CB8AC3E}">
        <p14:creationId xmlns:p14="http://schemas.microsoft.com/office/powerpoint/2010/main" val="8081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21</a:t>
            </a:fld>
            <a:endParaRPr lang="en-US"/>
          </a:p>
        </p:txBody>
      </p:sp>
    </p:spTree>
    <p:extLst>
      <p:ext uri="{BB962C8B-B14F-4D97-AF65-F5344CB8AC3E}">
        <p14:creationId xmlns:p14="http://schemas.microsoft.com/office/powerpoint/2010/main" val="3455419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25</a:t>
            </a:fld>
            <a:endParaRPr lang="en-US"/>
          </a:p>
        </p:txBody>
      </p:sp>
    </p:spTree>
    <p:extLst>
      <p:ext uri="{BB962C8B-B14F-4D97-AF65-F5344CB8AC3E}">
        <p14:creationId xmlns:p14="http://schemas.microsoft.com/office/powerpoint/2010/main" val="3066955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93B0CF2-7F87-4E02-A248-870047730F99}" type="slidenum">
              <a:rPr lang="en-US" smtClean="0"/>
              <a:t>32</a:t>
            </a:fld>
            <a:endParaRPr lang="en-US" dirty="0"/>
          </a:p>
        </p:txBody>
      </p:sp>
    </p:spTree>
    <p:extLst>
      <p:ext uri="{BB962C8B-B14F-4D97-AF65-F5344CB8AC3E}">
        <p14:creationId xmlns:p14="http://schemas.microsoft.com/office/powerpoint/2010/main" val="2668729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5</a:t>
            </a:fld>
            <a:endParaRPr lang="en-US"/>
          </a:p>
        </p:txBody>
      </p:sp>
    </p:spTree>
    <p:extLst>
      <p:ext uri="{BB962C8B-B14F-4D97-AF65-F5344CB8AC3E}">
        <p14:creationId xmlns:p14="http://schemas.microsoft.com/office/powerpoint/2010/main" val="551236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8</a:t>
            </a:fld>
            <a:endParaRPr lang="en-US"/>
          </a:p>
        </p:txBody>
      </p:sp>
    </p:spTree>
    <p:extLst>
      <p:ext uri="{BB962C8B-B14F-4D97-AF65-F5344CB8AC3E}">
        <p14:creationId xmlns:p14="http://schemas.microsoft.com/office/powerpoint/2010/main" val="1875579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76AFDA-773C-4550-926C-4C5A895F5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3264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11</a:t>
            </a:fld>
            <a:endParaRPr lang="en-US"/>
          </a:p>
        </p:txBody>
      </p:sp>
    </p:spTree>
    <p:extLst>
      <p:ext uri="{BB962C8B-B14F-4D97-AF65-F5344CB8AC3E}">
        <p14:creationId xmlns:p14="http://schemas.microsoft.com/office/powerpoint/2010/main" val="724320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3B0CF2-7F87-4E02-A248-870047730F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6493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3B0CF2-7F87-4E02-A248-870047730F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5770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76AFDA-773C-4550-926C-4C5A895F5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5416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76AFDA-773C-4550-926C-4C5A895F5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7519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0" name="Date Placeholder 29"/>
          <p:cNvSpPr>
            <a:spLocks noGrp="1"/>
          </p:cNvSpPr>
          <p:nvPr>
            <p:ph type="dt" sz="half" idx="10"/>
          </p:nvPr>
        </p:nvSpPr>
        <p:spPr>
          <a:xfrm>
            <a:off x="609600" y="6356351"/>
            <a:ext cx="2844800" cy="365125"/>
          </a:xfrm>
          <a:prstGeom prst="rect">
            <a:avLst/>
          </a:prstGeom>
        </p:spPr>
        <p:txBody>
          <a:bodyPr/>
          <a:lstStyle/>
          <a:p>
            <a:fld id="{021A1D30-C0A0-4124-A783-34D9F15FA0FE}" type="datetime1">
              <a:rPr lang="en-US" smtClean="0"/>
              <a:t>7/22/2019</a:t>
            </a:fld>
            <a:endParaRPr lang="en-US"/>
          </a:p>
        </p:txBody>
      </p:sp>
      <p:sp>
        <p:nvSpPr>
          <p:cNvPr id="19" name="Footer Placeholder 18"/>
          <p:cNvSpPr>
            <a:spLocks noGrp="1"/>
          </p:cNvSpPr>
          <p:nvPr>
            <p:ph type="ftr" sz="quarter" idx="11"/>
          </p:nvPr>
        </p:nvSpPr>
        <p:spPr>
          <a:xfrm>
            <a:off x="3556000" y="6356351"/>
            <a:ext cx="4470400" cy="365125"/>
          </a:xfrm>
          <a:prstGeom prst="rect">
            <a:avLst/>
          </a:prstGeom>
        </p:spPr>
        <p:txBody>
          <a:bodyPr/>
          <a:lstStyle/>
          <a:p>
            <a:endParaRPr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mj-lt"/>
                <a:ea typeface="+mj-ea"/>
                <a:cs typeface="+mj-cs"/>
              </a:defRPr>
            </a:lvl1pPr>
          </a:lstStyle>
          <a:p>
            <a:r>
              <a:rPr kumimoji="0" lang="en-US"/>
              <a:t>Click to edit Master title style</a:t>
            </a:r>
            <a:endParaRPr kumimoji="0" lang="en-US" dirty="0"/>
          </a:p>
        </p:txBody>
      </p:sp>
      <p:cxnSp>
        <p:nvCxnSpPr>
          <p:cNvPr id="5" name="Straight Connector 4"/>
          <p:cNvCxnSpPr/>
          <p:nvPr/>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14652"/>
            <a:ext cx="10972800" cy="715618"/>
          </a:xfrm>
          <a:prstGeom prst="rect">
            <a:avLst/>
          </a:prstGeom>
        </p:spPr>
        <p:txBody>
          <a:bodyPr>
            <a:normAutofit/>
          </a:bodyPr>
          <a:lstStyle>
            <a:lvl1pPr>
              <a:defRPr sz="3800" b="0">
                <a:latin typeface="Calibri Light" panose="020F0302020204030204" pitchFamily="34" charset="0"/>
                <a:cs typeface="Calibri Light" panose="020F0302020204030204" pitchFamily="34" charset="0"/>
              </a:defRPr>
            </a:lvl1pPr>
          </a:lstStyle>
          <a:p>
            <a:r>
              <a:rPr kumimoji="0" lang="en-US" dirty="0"/>
              <a:t>Click to edit Master title style</a:t>
            </a:r>
          </a:p>
        </p:txBody>
      </p:sp>
      <p:sp>
        <p:nvSpPr>
          <p:cNvPr id="5" name="Content Placeholder 2"/>
          <p:cNvSpPr>
            <a:spLocks noGrp="1"/>
          </p:cNvSpPr>
          <p:nvPr>
            <p:ph idx="1"/>
          </p:nvPr>
        </p:nvSpPr>
        <p:spPr>
          <a:xfrm>
            <a:off x="609600" y="1636296"/>
            <a:ext cx="10972800" cy="4499463"/>
          </a:xfrm>
          <a:prstGeom prst="rect">
            <a:avLst/>
          </a:prstGeom>
        </p:spPr>
        <p:txBody>
          <a:bodyPr/>
          <a:lstStyle>
            <a:lvl1pPr marL="324000" indent="-324000">
              <a:buClr>
                <a:schemeClr val="accent3">
                  <a:lumMod val="50000"/>
                </a:schemeClr>
              </a:buClr>
              <a:buSzPct val="100000"/>
              <a:buFont typeface="Arial" panose="020B0604020202020204" pitchFamily="34" charset="0"/>
              <a:buChar char="•"/>
              <a:defRPr sz="2400">
                <a:solidFill>
                  <a:schemeClr val="tx1">
                    <a:lumMod val="85000"/>
                    <a:lumOff val="15000"/>
                  </a:schemeClr>
                </a:solidFill>
              </a:defRPr>
            </a:lvl1pPr>
            <a:lvl2pPr marL="720000" indent="-324000">
              <a:buClr>
                <a:schemeClr val="accent3">
                  <a:lumMod val="50000"/>
                </a:schemeClr>
              </a:buClr>
              <a:buSzPct val="92000"/>
              <a:buFont typeface="Calibri" panose="020F0502020204030204" pitchFamily="34" charset="0"/>
              <a:buChar char="‒"/>
              <a:defRPr sz="2400">
                <a:solidFill>
                  <a:schemeClr val="tx1">
                    <a:lumMod val="85000"/>
                    <a:lumOff val="15000"/>
                  </a:schemeClr>
                </a:solidFill>
              </a:defRPr>
            </a:lvl2pPr>
            <a:lvl3pPr marL="1080000" indent="-342900">
              <a:buClr>
                <a:schemeClr val="accent3">
                  <a:lumMod val="50000"/>
                </a:schemeClr>
              </a:buClr>
              <a:buSzPct val="72000"/>
              <a:buFont typeface="Wingdings" panose="05000000000000000000" pitchFamily="2" charset="2"/>
              <a:buChar char="§"/>
              <a:defRPr sz="2400">
                <a:solidFill>
                  <a:schemeClr val="tx1">
                    <a:lumMod val="85000"/>
                    <a:lumOff val="15000"/>
                  </a:schemeClr>
                </a:solidFill>
              </a:defRPr>
            </a:lvl3pPr>
            <a:lvl4pPr marL="1440000" indent="-342900">
              <a:buClr>
                <a:schemeClr val="accent3">
                  <a:lumMod val="50000"/>
                </a:schemeClr>
              </a:buClr>
              <a:buFont typeface="Courier New" panose="02070309020205020404" pitchFamily="49" charset="0"/>
              <a:buChar char="o"/>
              <a:defRPr sz="2400">
                <a:solidFill>
                  <a:schemeClr val="tx1">
                    <a:lumMod val="85000"/>
                    <a:lumOff val="15000"/>
                  </a:schemeClr>
                </a:solidFill>
              </a:defRPr>
            </a:lvl4pPr>
            <a:lvl5pPr marL="1800000" indent="-342900">
              <a:buClr>
                <a:schemeClr val="accent3">
                  <a:lumMod val="50000"/>
                </a:schemeClr>
              </a:buClr>
              <a:buFont typeface="Wingdings" panose="05000000000000000000" pitchFamily="2" charset="2"/>
              <a:buChar char="ü"/>
              <a:defRPr sz="2400">
                <a:solidFill>
                  <a:schemeClr val="tx1">
                    <a:lumMod val="85000"/>
                    <a:lumOff val="15000"/>
                  </a:schemeClr>
                </a:solidFill>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Footer Placeholder 4"/>
          <p:cNvSpPr>
            <a:spLocks noGrp="1"/>
          </p:cNvSpPr>
          <p:nvPr>
            <p:ph type="ftr" sz="quarter" idx="3"/>
          </p:nvPr>
        </p:nvSpPr>
        <p:spPr>
          <a:xfrm>
            <a:off x="624419" y="6311901"/>
            <a:ext cx="9575651" cy="365125"/>
          </a:xfrm>
          <a:prstGeom prst="rect">
            <a:avLst/>
          </a:prstGeom>
          <a:noFill/>
        </p:spPr>
        <p:txBody>
          <a:bodyPr vert="horz" lIns="91440" tIns="45720" rIns="91440" bIns="45720" rtlCol="0" anchor="ctr"/>
          <a:lstStyle>
            <a:lvl1pPr algn="ctr">
              <a:defRPr sz="1600">
                <a:solidFill>
                  <a:srgbClr val="FF0000"/>
                </a:solidFill>
              </a:defRPr>
            </a:lvl1pPr>
          </a:lstStyle>
          <a:p>
            <a:r>
              <a:rPr lang="en-US" b="1" dirty="0"/>
              <a:t>CONFIDENTIAL | FOR INTERNAL USE ONLY | CONFIDENTIAL | DO NOT CIRCULATE</a:t>
            </a:r>
            <a:endParaRPr lang="en-ZA" dirty="0"/>
          </a:p>
        </p:txBody>
      </p:sp>
    </p:spTree>
    <p:extLst>
      <p:ext uri="{BB962C8B-B14F-4D97-AF65-F5344CB8AC3E}">
        <p14:creationId xmlns:p14="http://schemas.microsoft.com/office/powerpoint/2010/main" val="68362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97600" y="1920085"/>
            <a:ext cx="5384800" cy="4434840"/>
          </a:xfrm>
          <a:prstGeom prst="rect">
            <a:avLst/>
          </a:prstGeom>
        </p:spPr>
        <p:txBody>
          <a:bodyPr/>
          <a:lstStyle>
            <a:lvl1pPr>
              <a:defRPr sz="1463"/>
            </a:lvl1pPr>
            <a:lvl2pPr>
              <a:defRPr sz="1350"/>
            </a:lvl2pPr>
            <a:lvl3pPr>
              <a:defRPr sz="1125"/>
            </a:lvl3pPr>
            <a:lvl4pPr>
              <a:defRPr sz="1013"/>
            </a:lvl4pPr>
            <a:lvl5pPr>
              <a:defRPr sz="1013"/>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Content Placeholder 2"/>
          <p:cNvSpPr>
            <a:spLocks noGrp="1"/>
          </p:cNvSpPr>
          <p:nvPr>
            <p:ph sz="half" idx="1"/>
          </p:nvPr>
        </p:nvSpPr>
        <p:spPr>
          <a:xfrm>
            <a:off x="609600" y="1920085"/>
            <a:ext cx="5384800" cy="4434840"/>
          </a:xfrm>
          <a:prstGeom prst="rect">
            <a:avLst/>
          </a:prstGeom>
        </p:spPr>
        <p:txBody>
          <a:bodyPr/>
          <a:lstStyle>
            <a:lvl1pPr>
              <a:defRPr sz="1463"/>
            </a:lvl1pPr>
            <a:lvl2pPr>
              <a:defRPr sz="1350"/>
            </a:lvl2pPr>
            <a:lvl3pPr>
              <a:defRPr sz="1125"/>
            </a:lvl3pPr>
            <a:lvl4pPr>
              <a:defRPr sz="1013"/>
            </a:lvl4pPr>
            <a:lvl5pPr>
              <a:defRPr sz="1013"/>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609600" y="704088"/>
            <a:ext cx="10972800" cy="1143000"/>
          </a:xfrm>
          <a:prstGeom prst="rect">
            <a:avLst/>
          </a:prstGeom>
        </p:spPr>
        <p:txBody>
          <a:bodyPr/>
          <a:lstStyle>
            <a:lvl1pPr>
              <a:defRPr b="1">
                <a:latin typeface="+mn-lt"/>
              </a:defRPr>
            </a:lvl1pPr>
          </a:lstStyle>
          <a:p>
            <a:r>
              <a:rPr kumimoji="0" lang="en-US"/>
              <a:t>Click to edit Master title style</a:t>
            </a:r>
          </a:p>
        </p:txBody>
      </p:sp>
      <p:sp>
        <p:nvSpPr>
          <p:cNvPr id="5" name="Date Placeholder 29"/>
          <p:cNvSpPr>
            <a:spLocks noGrp="1"/>
          </p:cNvSpPr>
          <p:nvPr>
            <p:ph type="dt" sz="half" idx="10"/>
          </p:nvPr>
        </p:nvSpPr>
        <p:spPr>
          <a:xfrm>
            <a:off x="609600" y="6356353"/>
            <a:ext cx="2844800" cy="365125"/>
          </a:xfrm>
          <a:prstGeom prst="rect">
            <a:avLst/>
          </a:prstGeom>
        </p:spPr>
        <p:txBody>
          <a:bodyPr/>
          <a:lstStyle/>
          <a:p>
            <a:endParaRPr lang="en-US" dirty="0"/>
          </a:p>
        </p:txBody>
      </p:sp>
    </p:spTree>
    <p:extLst>
      <p:ext uri="{BB962C8B-B14F-4D97-AF65-F5344CB8AC3E}">
        <p14:creationId xmlns:p14="http://schemas.microsoft.com/office/powerpoint/2010/main" val="93423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Subtitle 16"/>
          <p:cNvSpPr>
            <a:spLocks noGrp="1"/>
          </p:cNvSpPr>
          <p:nvPr>
            <p:ph type="subTitle" idx="1"/>
          </p:nvPr>
        </p:nvSpPr>
        <p:spPr>
          <a:xfrm>
            <a:off x="711200" y="3228536"/>
            <a:ext cx="10472928" cy="1752600"/>
          </a:xfrm>
        </p:spPr>
        <p:txBody>
          <a:bodyPr lIns="0" rIns="18288"/>
          <a:lstStyle>
            <a:lvl1pPr marL="0" marR="25718" indent="0" algn="r">
              <a:buNone/>
              <a:defRPr>
                <a:solidFill>
                  <a:schemeClr val="tx1"/>
                </a:solidFill>
              </a:defRPr>
            </a:lvl1pPr>
            <a:lvl2pPr marL="257175" indent="0" algn="ctr">
              <a:buNone/>
            </a:lvl2pPr>
            <a:lvl3pPr marL="514350" indent="0" algn="ctr">
              <a:buNone/>
            </a:lvl3pPr>
            <a:lvl4pPr marL="771525" indent="0" algn="ctr">
              <a:buNone/>
            </a:lvl4pPr>
            <a:lvl5pPr marL="1028700" indent="0" algn="ctr">
              <a:buNone/>
            </a:lvl5pPr>
            <a:lvl6pPr marL="1285875" indent="0" algn="ctr">
              <a:buNone/>
            </a:lvl6pPr>
            <a:lvl7pPr marL="1543050" indent="0" algn="ctr">
              <a:buNone/>
            </a:lvl7pPr>
            <a:lvl8pPr marL="1800225" indent="0" algn="ctr">
              <a:buNone/>
            </a:lvl8pPr>
            <a:lvl9pPr marL="2057400" indent="0" algn="ctr">
              <a:buNone/>
            </a:lvl9pPr>
          </a:lstStyle>
          <a:p>
            <a:r>
              <a:rPr kumimoji="0" lang="en-US"/>
              <a:t>Click to edit Master subtitle style</a:t>
            </a:r>
          </a:p>
        </p:txBody>
      </p:sp>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3150" b="1">
                <a:ln>
                  <a:noFill/>
                </a:ln>
                <a:solidFill>
                  <a:schemeClr val="tx2"/>
                </a:solidFill>
                <a:effectLst/>
                <a:latin typeface="+mj-lt"/>
                <a:ea typeface="+mj-ea"/>
                <a:cs typeface="+mj-cs"/>
              </a:defRPr>
            </a:lvl1pPr>
          </a:lstStyle>
          <a:p>
            <a:r>
              <a:rPr kumimoji="0" lang="en-US" dirty="0"/>
              <a:t>Click to edit Master title style</a:t>
            </a:r>
          </a:p>
        </p:txBody>
      </p:sp>
      <p:cxnSp>
        <p:nvCxnSpPr>
          <p:cNvPr id="5" name="Straight Connector 4"/>
          <p:cNvCxnSpPr/>
          <p:nvPr/>
        </p:nvCxnSpPr>
        <p:spPr>
          <a:xfrm flipV="1">
            <a:off x="3050"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3050"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6956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270000" indent="-270000">
              <a:defRPr sz="2100"/>
            </a:lvl1pPr>
            <a:lvl2pPr marL="405000" indent="-270000">
              <a:buClr>
                <a:schemeClr val="accent3">
                  <a:lumMod val="50000"/>
                </a:schemeClr>
              </a:buClr>
              <a:buFont typeface="Symbol" panose="05050102010706020507" pitchFamily="18" charset="2"/>
              <a:buChar char=""/>
              <a:defRPr sz="2100"/>
            </a:lvl2pPr>
            <a:lvl3pPr>
              <a:defRPr sz="2100"/>
            </a:lvl3pPr>
            <a:lvl4pPr>
              <a:defRPr sz="2100"/>
            </a:lvl4pPr>
            <a:lvl5pPr>
              <a:defRPr sz="21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2" name="Title 1"/>
          <p:cNvSpPr>
            <a:spLocks noGrp="1"/>
          </p:cNvSpPr>
          <p:nvPr>
            <p:ph type="title"/>
          </p:nvPr>
        </p:nvSpPr>
        <p:spPr/>
        <p:txBody>
          <a:bodyPr>
            <a:normAutofit/>
          </a:bodyPr>
          <a:lstStyle>
            <a:lvl1pPr>
              <a:defRPr sz="3000" b="0">
                <a:latin typeface="+mn-lt"/>
              </a:defRPr>
            </a:lvl1pPr>
          </a:lstStyle>
          <a:p>
            <a:r>
              <a:rPr kumimoji="0" lang="en-US" dirty="0"/>
              <a:t>Click to edit Master title style</a:t>
            </a:r>
          </a:p>
        </p:txBody>
      </p:sp>
    </p:spTree>
    <p:extLst>
      <p:ext uri="{BB962C8B-B14F-4D97-AF65-F5344CB8AC3E}">
        <p14:creationId xmlns:p14="http://schemas.microsoft.com/office/powerpoint/2010/main" val="245246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1238">
                <a:solidFill>
                  <a:schemeClr val="tx1"/>
                </a:solidFill>
              </a:defRPr>
            </a:lvl1pPr>
            <a:lvl2pPr>
              <a:buNone/>
              <a:defRPr sz="1013">
                <a:solidFill>
                  <a:schemeClr val="tx1">
                    <a:tint val="75000"/>
                  </a:schemeClr>
                </a:solidFill>
              </a:defRPr>
            </a:lvl2pPr>
            <a:lvl3pPr>
              <a:buNone/>
              <a:defRPr sz="900">
                <a:solidFill>
                  <a:schemeClr val="tx1">
                    <a:tint val="75000"/>
                  </a:schemeClr>
                </a:solidFill>
              </a:defRPr>
            </a:lvl3pPr>
            <a:lvl4pPr>
              <a:buNone/>
              <a:defRPr sz="788">
                <a:solidFill>
                  <a:schemeClr val="tx1">
                    <a:tint val="75000"/>
                  </a:schemeClr>
                </a:solidFill>
              </a:defRPr>
            </a:lvl4pPr>
            <a:lvl5pPr>
              <a:buNone/>
              <a:defRPr sz="788">
                <a:solidFill>
                  <a:schemeClr val="tx1">
                    <a:tint val="75000"/>
                  </a:schemeClr>
                </a:solidFill>
              </a:defRPr>
            </a:lvl5pPr>
          </a:lstStyle>
          <a:p>
            <a:pPr lvl="0" eaLnBrk="1" latinLnBrk="0" hangingPunct="1"/>
            <a:r>
              <a:rPr kumimoji="0" lang="en-US"/>
              <a:t>Click to edit Master text styles</a:t>
            </a:r>
          </a:p>
        </p:txBody>
      </p:sp>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3150" b="1" cap="none" baseline="0" dirty="0">
                <a:ln w="635">
                  <a:noFill/>
                </a:ln>
                <a:solidFill>
                  <a:schemeClr val="tx2"/>
                </a:solidFill>
                <a:effectLst/>
                <a:latin typeface="+mj-lt"/>
                <a:ea typeface="+mj-ea"/>
                <a:cs typeface="+mj-cs"/>
              </a:defRPr>
            </a:lvl1pPr>
          </a:lstStyle>
          <a:p>
            <a:r>
              <a:rPr kumimoji="0" lang="en-US"/>
              <a:t>Click to edit Master title style</a:t>
            </a:r>
          </a:p>
        </p:txBody>
      </p:sp>
    </p:spTree>
    <p:extLst>
      <p:ext uri="{BB962C8B-B14F-4D97-AF65-F5344CB8AC3E}">
        <p14:creationId xmlns:p14="http://schemas.microsoft.com/office/powerpoint/2010/main" val="3477573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97600" y="1920085"/>
            <a:ext cx="5384800" cy="4434840"/>
          </a:xfrm>
        </p:spPr>
        <p:txBody>
          <a:bodyPr/>
          <a:lstStyle>
            <a:lvl1pPr marL="154305" marR="0" indent="-154305" algn="l" defTabSz="685800" rtl="0" eaLnBrk="1" fontAlgn="auto" latinLnBrk="0" hangingPunct="1">
              <a:lnSpc>
                <a:spcPct val="100000"/>
              </a:lnSpc>
              <a:spcBef>
                <a:spcPct val="20000"/>
              </a:spcBef>
              <a:spcAft>
                <a:spcPts val="0"/>
              </a:spcAft>
              <a:buClr>
                <a:srgbClr val="B969B8"/>
              </a:buClr>
              <a:buSzPct val="95000"/>
              <a:buFont typeface="Wingdings 2"/>
              <a:buChar char=""/>
              <a:tabLst/>
              <a:defRPr sz="1463"/>
            </a:lvl1pPr>
            <a:lvl2pPr marL="360045" marR="0" indent="-138875" algn="l" defTabSz="685800" rtl="0" eaLnBrk="1" fontAlgn="auto" latinLnBrk="0" hangingPunct="1">
              <a:lnSpc>
                <a:spcPct val="100000"/>
              </a:lnSpc>
              <a:spcBef>
                <a:spcPct val="20000"/>
              </a:spcBef>
              <a:spcAft>
                <a:spcPts val="0"/>
              </a:spcAft>
              <a:buClr>
                <a:schemeClr val="accent3">
                  <a:lumMod val="50000"/>
                </a:schemeClr>
              </a:buClr>
              <a:buSzPct val="85000"/>
              <a:buFont typeface="Symbol" panose="05050102010706020507" pitchFamily="18" charset="2"/>
              <a:buChar char=""/>
              <a:tabLst/>
              <a:defRPr sz="1350"/>
            </a:lvl2pPr>
            <a:lvl3pPr marL="514350" marR="0" indent="-138875" algn="l" defTabSz="685800" rtl="0" eaLnBrk="1" fontAlgn="auto" latinLnBrk="0" hangingPunct="1">
              <a:lnSpc>
                <a:spcPct val="100000"/>
              </a:lnSpc>
              <a:spcBef>
                <a:spcPct val="20000"/>
              </a:spcBef>
              <a:spcAft>
                <a:spcPts val="0"/>
              </a:spcAft>
              <a:buClr>
                <a:srgbClr val="632E62"/>
              </a:buClr>
              <a:buSzPct val="70000"/>
              <a:buFont typeface="Wingdings 2"/>
              <a:buChar char=""/>
              <a:tabLst/>
              <a:defRPr sz="1125"/>
            </a:lvl3pPr>
            <a:lvl4pPr marL="668655" marR="0" indent="-118301" algn="l" defTabSz="685800" rtl="0" eaLnBrk="1" fontAlgn="auto" latinLnBrk="0" hangingPunct="1">
              <a:lnSpc>
                <a:spcPct val="100000"/>
              </a:lnSpc>
              <a:spcBef>
                <a:spcPct val="20000"/>
              </a:spcBef>
              <a:spcAft>
                <a:spcPts val="0"/>
              </a:spcAft>
              <a:buClr>
                <a:srgbClr val="B969B8"/>
              </a:buClr>
              <a:buSzPct val="65000"/>
              <a:buFont typeface="Wingdings 2"/>
              <a:buChar char=""/>
              <a:tabLst/>
              <a:defRPr sz="1013"/>
            </a:lvl4pPr>
            <a:lvl5pPr marL="822960" marR="0" indent="-118301" algn="l" defTabSz="685800" rtl="0" eaLnBrk="1" fontAlgn="auto" latinLnBrk="0" hangingPunct="1">
              <a:lnSpc>
                <a:spcPct val="100000"/>
              </a:lnSpc>
              <a:spcBef>
                <a:spcPct val="20000"/>
              </a:spcBef>
              <a:spcAft>
                <a:spcPts val="0"/>
              </a:spcAft>
              <a:buClr>
                <a:srgbClr val="665EB8"/>
              </a:buClr>
              <a:buSzPct val="65000"/>
              <a:buFont typeface="Wingdings 2"/>
              <a:buChar char=""/>
              <a:tabLst/>
              <a:defRPr sz="1013"/>
            </a:lvl5pPr>
          </a:lstStyle>
          <a:p>
            <a:pPr marL="154305" marR="0" lvl="0" indent="-154305" algn="l" defTabSz="685800" rtl="0" eaLnBrk="1" fontAlgn="auto" latinLnBrk="0" hangingPunct="1">
              <a:lnSpc>
                <a:spcPct val="100000"/>
              </a:lnSpc>
              <a:spcBef>
                <a:spcPct val="20000"/>
              </a:spcBef>
              <a:spcAft>
                <a:spcPts val="0"/>
              </a:spcAft>
              <a:buClr>
                <a:srgbClr val="B969B8"/>
              </a:buClr>
              <a:buSzPct val="95000"/>
              <a:buFont typeface="Wingdings 2"/>
              <a:buChar char=""/>
              <a:tabLst/>
              <a:defRPr/>
            </a:pPr>
            <a:r>
              <a:rPr kumimoji="0" lang="en-US" sz="2100" b="0"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360045" marR="0" lvl="1" indent="-138875" algn="l" defTabSz="685800" rtl="0" eaLnBrk="1" fontAlgn="auto" latinLnBrk="0" hangingPunct="1">
              <a:lnSpc>
                <a:spcPct val="100000"/>
              </a:lnSpc>
              <a:spcBef>
                <a:spcPct val="20000"/>
              </a:spcBef>
              <a:spcAft>
                <a:spcPts val="0"/>
              </a:spcAft>
              <a:buClr>
                <a:srgbClr val="2F2F2F"/>
              </a:buClr>
              <a:buSzPct val="85000"/>
              <a:buFont typeface="Wingdings 2"/>
              <a:buChar char=""/>
              <a:tabLst/>
              <a:defRPr/>
            </a:pPr>
            <a:r>
              <a:rPr kumimoji="0" lang="en-US" sz="2100" b="0" i="0" u="none" strike="noStrike" kern="1200" cap="none" spc="0" normalizeH="0" baseline="0" noProof="0" dirty="0">
                <a:ln>
                  <a:noFill/>
                </a:ln>
                <a:solidFill>
                  <a:prstClr val="black"/>
                </a:solidFill>
                <a:effectLst/>
                <a:uLnTx/>
                <a:uFillTx/>
                <a:latin typeface="+mn-lt"/>
                <a:ea typeface="+mn-ea"/>
                <a:cs typeface="+mn-cs"/>
              </a:rPr>
              <a:t>Second level</a:t>
            </a:r>
          </a:p>
          <a:p>
            <a:pPr marL="514350" marR="0" lvl="2" indent="-138875" algn="l" defTabSz="685800" rtl="0" eaLnBrk="1" fontAlgn="auto" latinLnBrk="0" hangingPunct="1">
              <a:lnSpc>
                <a:spcPct val="100000"/>
              </a:lnSpc>
              <a:spcBef>
                <a:spcPct val="20000"/>
              </a:spcBef>
              <a:spcAft>
                <a:spcPts val="0"/>
              </a:spcAft>
              <a:buClr>
                <a:srgbClr val="632E62"/>
              </a:buClr>
              <a:buSzPct val="70000"/>
              <a:buFont typeface="Wingdings 2"/>
              <a:buChar char=""/>
              <a:tabLst/>
              <a:defRPr/>
            </a:pPr>
            <a:r>
              <a:rPr kumimoji="0" lang="en-US" sz="2100" b="0" i="0" u="none" strike="noStrike" kern="1200" cap="none" spc="0" normalizeH="0" baseline="0" noProof="0" dirty="0">
                <a:ln>
                  <a:noFill/>
                </a:ln>
                <a:solidFill>
                  <a:prstClr val="black"/>
                </a:solidFill>
                <a:effectLst/>
                <a:uLnTx/>
                <a:uFillTx/>
                <a:latin typeface="+mn-lt"/>
                <a:ea typeface="+mn-ea"/>
                <a:cs typeface="+mn-cs"/>
              </a:rPr>
              <a:t>Third level</a:t>
            </a:r>
          </a:p>
          <a:p>
            <a:pPr marL="668655" marR="0" lvl="3" indent="-118301" algn="l" defTabSz="685800" rtl="0" eaLnBrk="1" fontAlgn="auto" latinLnBrk="0" hangingPunct="1">
              <a:lnSpc>
                <a:spcPct val="100000"/>
              </a:lnSpc>
              <a:spcBef>
                <a:spcPct val="20000"/>
              </a:spcBef>
              <a:spcAft>
                <a:spcPts val="0"/>
              </a:spcAft>
              <a:buClr>
                <a:srgbClr val="B969B8"/>
              </a:buClr>
              <a:buSzPct val="65000"/>
              <a:buFont typeface="Wingdings 2"/>
              <a:buChar char=""/>
              <a:tabLst/>
              <a:defRPr/>
            </a:pPr>
            <a:r>
              <a:rPr kumimoji="0" lang="en-US" sz="1125" b="0" i="0" u="none" strike="noStrike" kern="1200" cap="none" spc="0" normalizeH="0" baseline="0" noProof="0" dirty="0">
                <a:ln>
                  <a:noFill/>
                </a:ln>
                <a:solidFill>
                  <a:prstClr val="black"/>
                </a:solidFill>
                <a:effectLst/>
                <a:uLnTx/>
                <a:uFillTx/>
                <a:latin typeface="+mn-lt"/>
                <a:ea typeface="+mn-ea"/>
                <a:cs typeface="+mn-cs"/>
              </a:rPr>
              <a:t>Fourth level</a:t>
            </a:r>
          </a:p>
          <a:p>
            <a:pPr marL="822960" marR="0" lvl="4" indent="-118301" algn="l" defTabSz="685800" rtl="0" eaLnBrk="1" fontAlgn="auto" latinLnBrk="0" hangingPunct="1">
              <a:lnSpc>
                <a:spcPct val="100000"/>
              </a:lnSpc>
              <a:spcBef>
                <a:spcPct val="20000"/>
              </a:spcBef>
              <a:spcAft>
                <a:spcPts val="0"/>
              </a:spcAft>
              <a:buClr>
                <a:srgbClr val="665EB8"/>
              </a:buClr>
              <a:buSzPct val="65000"/>
              <a:buFont typeface="Wingdings 2"/>
              <a:buChar char=""/>
              <a:tabLst/>
              <a:defRPr/>
            </a:pPr>
            <a:r>
              <a:rPr kumimoji="0" lang="en-US" sz="1125" b="0" i="0" u="none" strike="noStrike" kern="1200" cap="none" spc="0" normalizeH="0" baseline="0" noProof="0" dirty="0">
                <a:ln>
                  <a:noFill/>
                </a:ln>
                <a:solidFill>
                  <a:prstClr val="black"/>
                </a:solidFill>
                <a:effectLst/>
                <a:uLnTx/>
                <a:uFillTx/>
                <a:latin typeface="+mn-lt"/>
                <a:ea typeface="+mn-ea"/>
                <a:cs typeface="+mn-cs"/>
              </a:rPr>
              <a:t>Fifth level</a:t>
            </a:r>
          </a:p>
        </p:txBody>
      </p:sp>
      <p:sp>
        <p:nvSpPr>
          <p:cNvPr id="3" name="Content Placeholder 2"/>
          <p:cNvSpPr>
            <a:spLocks noGrp="1"/>
          </p:cNvSpPr>
          <p:nvPr>
            <p:ph sz="half" idx="1"/>
          </p:nvPr>
        </p:nvSpPr>
        <p:spPr>
          <a:xfrm>
            <a:off x="609600" y="1920085"/>
            <a:ext cx="5384800" cy="4434840"/>
          </a:xfrm>
        </p:spPr>
        <p:txBody>
          <a:bodyPr>
            <a:normAutofit/>
          </a:bodyPr>
          <a:lstStyle>
            <a:lvl1pPr>
              <a:defRPr sz="1800"/>
            </a:lvl1pPr>
            <a:lvl2pPr>
              <a:defRPr sz="1800"/>
            </a:lvl2pPr>
            <a:lvl3pPr>
              <a:defRPr sz="1800"/>
            </a:lvl3pPr>
            <a:lvl4pPr>
              <a:defRPr sz="1800"/>
            </a:lvl4pPr>
            <a:lvl5pPr>
              <a:defRPr sz="18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2" name="Title 1"/>
          <p:cNvSpPr>
            <a:spLocks noGrp="1"/>
          </p:cNvSpPr>
          <p:nvPr>
            <p:ph type="title"/>
          </p:nvPr>
        </p:nvSpPr>
        <p:spPr>
          <a:xfrm>
            <a:off x="609600" y="704088"/>
            <a:ext cx="10972800" cy="1143000"/>
          </a:xfrm>
        </p:spPr>
        <p:txBody>
          <a:bodyPr/>
          <a:lstStyle>
            <a:lvl1pPr>
              <a:defRPr b="1">
                <a:latin typeface="+mn-lt"/>
              </a:defRPr>
            </a:lvl1pPr>
          </a:lstStyle>
          <a:p>
            <a:r>
              <a:rPr kumimoji="0" lang="en-US"/>
              <a:t>Click to edit Master title style</a:t>
            </a:r>
          </a:p>
        </p:txBody>
      </p:sp>
      <p:sp>
        <p:nvSpPr>
          <p:cNvPr id="5" name="Date Placeholder 29"/>
          <p:cNvSpPr>
            <a:spLocks noGrp="1"/>
          </p:cNvSpPr>
          <p:nvPr>
            <p:ph type="dt" sz="half" idx="10"/>
          </p:nvPr>
        </p:nvSpPr>
        <p:spPr>
          <a:xfrm>
            <a:off x="609600" y="6356353"/>
            <a:ext cx="2844800" cy="365125"/>
          </a:xfrm>
          <a:prstGeom prst="rect">
            <a:avLst/>
          </a:prstGeom>
        </p:spPr>
        <p:txBody>
          <a:bodyPr/>
          <a:lstStyle/>
          <a:p>
            <a:endParaRPr lang="en-US" dirty="0">
              <a:solidFill>
                <a:prstClr val="black"/>
              </a:solidFill>
            </a:endParaRPr>
          </a:p>
        </p:txBody>
      </p:sp>
    </p:spTree>
    <p:extLst>
      <p:ext uri="{BB962C8B-B14F-4D97-AF65-F5344CB8AC3E}">
        <p14:creationId xmlns:p14="http://schemas.microsoft.com/office/powerpoint/2010/main" val="287473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93370" y="2514600"/>
            <a:ext cx="5389033" cy="3845720"/>
          </a:xfrm>
        </p:spPr>
        <p:txBody>
          <a:bodyPr tIns="0"/>
          <a:lstStyle>
            <a:lvl1pPr>
              <a:defRPr sz="1238"/>
            </a:lvl1pPr>
            <a:lvl2pPr>
              <a:defRPr sz="1125"/>
            </a:lvl2pPr>
            <a:lvl3pPr>
              <a:defRPr sz="1013"/>
            </a:lvl3pPr>
            <a:lvl4pPr>
              <a:defRPr sz="900"/>
            </a:lvl4pPr>
            <a:lvl5pPr>
              <a:defRPr sz="9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193370" y="1859762"/>
            <a:ext cx="5389033" cy="654843"/>
          </a:xfrm>
        </p:spPr>
        <p:txBody>
          <a:bodyPr lIns="45720" tIns="0" rIns="45720" bIns="0" anchor="ctr"/>
          <a:lstStyle>
            <a:lvl1pPr marL="0" indent="0">
              <a:buNone/>
              <a:defRPr sz="1350" b="1" cap="none" baseline="0">
                <a:solidFill>
                  <a:schemeClr val="tx1"/>
                </a:solidFill>
                <a:effectLst/>
              </a:defRPr>
            </a:lvl1pPr>
            <a:lvl2pPr>
              <a:buNone/>
              <a:defRPr sz="1125" b="1"/>
            </a:lvl2pPr>
            <a:lvl3pPr>
              <a:buNone/>
              <a:defRPr sz="1013" b="1"/>
            </a:lvl3pPr>
            <a:lvl4pPr>
              <a:buNone/>
              <a:defRPr sz="900" b="1"/>
            </a:lvl4pPr>
            <a:lvl5pPr>
              <a:buNone/>
              <a:defRPr sz="9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1238"/>
            </a:lvl1pPr>
            <a:lvl2pPr>
              <a:defRPr sz="1125"/>
            </a:lvl2pPr>
            <a:lvl3pPr>
              <a:defRPr sz="1013"/>
            </a:lvl3pPr>
            <a:lvl4pPr>
              <a:defRPr sz="900"/>
            </a:lvl4pPr>
            <a:lvl5pPr>
              <a:defRPr sz="9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1350" b="1" cap="none" baseline="0">
                <a:solidFill>
                  <a:schemeClr val="tx1"/>
                </a:solidFill>
                <a:effectLst/>
              </a:defRPr>
            </a:lvl1pPr>
            <a:lvl2pPr>
              <a:buNone/>
              <a:defRPr sz="1125" b="1"/>
            </a:lvl2pPr>
            <a:lvl3pPr>
              <a:buNone/>
              <a:defRPr sz="1013" b="1"/>
            </a:lvl3pPr>
            <a:lvl4pPr>
              <a:buNone/>
              <a:defRPr sz="900" b="1"/>
            </a:lvl4pPr>
            <a:lvl5pPr>
              <a:buNone/>
              <a:defRPr sz="900" b="1"/>
            </a:lvl5pPr>
          </a:lstStyle>
          <a:p>
            <a:pPr lvl="0" eaLnBrk="1" latinLnBrk="0" hangingPunct="1"/>
            <a:r>
              <a:rPr kumimoji="0" lang="en-US"/>
              <a:t>Click to edit Master text styles</a:t>
            </a:r>
          </a:p>
        </p:txBody>
      </p:sp>
      <p:sp>
        <p:nvSpPr>
          <p:cNvPr id="2" name="Title 1"/>
          <p:cNvSpPr>
            <a:spLocks noGrp="1"/>
          </p:cNvSpPr>
          <p:nvPr>
            <p:ph type="title"/>
          </p:nvPr>
        </p:nvSpPr>
        <p:spPr>
          <a:xfrm>
            <a:off x="609600" y="704088"/>
            <a:ext cx="10972800" cy="1143000"/>
          </a:xfrm>
        </p:spPr>
        <p:txBody>
          <a:bodyPr tIns="45720" anchor="b"/>
          <a:lstStyle>
            <a:lvl1pPr>
              <a:defRPr b="1">
                <a:latin typeface="+mn-lt"/>
              </a:defRPr>
            </a:lvl1pPr>
          </a:lstStyle>
          <a:p>
            <a:r>
              <a:rPr kumimoji="0" lang="en-US"/>
              <a:t>Click to edit Master title style</a:t>
            </a:r>
          </a:p>
        </p:txBody>
      </p:sp>
      <p:sp>
        <p:nvSpPr>
          <p:cNvPr id="7" name="Date Placeholder 29"/>
          <p:cNvSpPr>
            <a:spLocks noGrp="1"/>
          </p:cNvSpPr>
          <p:nvPr>
            <p:ph type="dt" sz="half" idx="10"/>
          </p:nvPr>
        </p:nvSpPr>
        <p:spPr>
          <a:xfrm>
            <a:off x="609600" y="6356353"/>
            <a:ext cx="2844800" cy="365125"/>
          </a:xfrm>
          <a:prstGeom prst="rect">
            <a:avLst/>
          </a:prstGeom>
        </p:spPr>
        <p:txBody>
          <a:bodyPr/>
          <a:lstStyle/>
          <a:p>
            <a:endParaRPr lang="en-US" dirty="0">
              <a:solidFill>
                <a:prstClr val="black"/>
              </a:solidFill>
            </a:endParaRPr>
          </a:p>
        </p:txBody>
      </p:sp>
    </p:spTree>
    <p:extLst>
      <p:ext uri="{BB962C8B-B14F-4D97-AF65-F5344CB8AC3E}">
        <p14:creationId xmlns:p14="http://schemas.microsoft.com/office/powerpoint/2010/main" val="123619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000" b="1">
                <a:ln>
                  <a:noFill/>
                </a:ln>
                <a:solidFill>
                  <a:schemeClr val="tx2"/>
                </a:solidFill>
                <a:effectLst/>
                <a:latin typeface="+mn-lt"/>
                <a:ea typeface="+mj-ea"/>
                <a:cs typeface="+mj-cs"/>
              </a:defRPr>
            </a:lvl1pPr>
          </a:lstStyle>
          <a:p>
            <a:r>
              <a:rPr kumimoji="0" lang="en-US" dirty="0"/>
              <a:t>Click to edit Master title style</a:t>
            </a:r>
          </a:p>
        </p:txBody>
      </p:sp>
      <p:sp>
        <p:nvSpPr>
          <p:cNvPr id="3" name="Date Placeholder 29"/>
          <p:cNvSpPr>
            <a:spLocks noGrp="1"/>
          </p:cNvSpPr>
          <p:nvPr>
            <p:ph type="dt" sz="half" idx="10"/>
          </p:nvPr>
        </p:nvSpPr>
        <p:spPr>
          <a:xfrm>
            <a:off x="609600" y="6356353"/>
            <a:ext cx="2844800" cy="365125"/>
          </a:xfrm>
          <a:prstGeom prst="rect">
            <a:avLst/>
          </a:prstGeom>
        </p:spPr>
        <p:txBody>
          <a:bodyPr/>
          <a:lstStyle/>
          <a:p>
            <a:endParaRPr lang="en-US" dirty="0">
              <a:solidFill>
                <a:prstClr val="black"/>
              </a:solidFill>
            </a:endParaRPr>
          </a:p>
        </p:txBody>
      </p:sp>
    </p:spTree>
    <p:extLst>
      <p:ext uri="{BB962C8B-B14F-4D97-AF65-F5344CB8AC3E}">
        <p14:creationId xmlns:p14="http://schemas.microsoft.com/office/powerpoint/2010/main" val="64469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66400" y="6356355"/>
            <a:ext cx="1016000" cy="365125"/>
          </a:xfrm>
          <a:prstGeom prst="rect">
            <a:avLst/>
          </a:prstGeom>
        </p:spPr>
        <p:txBody>
          <a:bodyPr/>
          <a:lstStyle/>
          <a:p>
            <a:pPr defTabSz="685800"/>
            <a:fld id="{401CF334-2D5C-4859-84A6-CA7E6E43FAEB}" type="slidenum">
              <a:rPr lang="en-US" smtClean="0">
                <a:solidFill>
                  <a:prstClr val="black"/>
                </a:solidFill>
              </a:rPr>
              <a:pPr defTabSz="685800"/>
              <a:t>‹#›</a:t>
            </a:fld>
            <a:endParaRPr lang="en-US" dirty="0">
              <a:solidFill>
                <a:prstClr val="black"/>
              </a:solidFill>
            </a:endParaRPr>
          </a:p>
        </p:txBody>
      </p:sp>
      <p:sp>
        <p:nvSpPr>
          <p:cNvPr id="3" name="Date Placeholder 29"/>
          <p:cNvSpPr>
            <a:spLocks noGrp="1"/>
          </p:cNvSpPr>
          <p:nvPr>
            <p:ph type="dt" sz="half" idx="10"/>
          </p:nvPr>
        </p:nvSpPr>
        <p:spPr>
          <a:xfrm>
            <a:off x="609600" y="6356353"/>
            <a:ext cx="2844800" cy="365125"/>
          </a:xfrm>
          <a:prstGeom prst="rect">
            <a:avLst/>
          </a:prstGeom>
        </p:spPr>
        <p:txBody>
          <a:bodyPr/>
          <a:lstStyle/>
          <a:p>
            <a:endParaRPr lang="en-US" dirty="0">
              <a:solidFill>
                <a:prstClr val="black"/>
              </a:solidFill>
            </a:endParaRPr>
          </a:p>
        </p:txBody>
      </p:sp>
    </p:spTree>
    <p:extLst>
      <p:ext uri="{BB962C8B-B14F-4D97-AF65-F5344CB8AC3E}">
        <p14:creationId xmlns:p14="http://schemas.microsoft.com/office/powerpoint/2010/main" val="284800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10566400" y="6356355"/>
            <a:ext cx="1016000" cy="365125"/>
          </a:xfrm>
          <a:prstGeom prst="rect">
            <a:avLst/>
          </a:prstGeom>
        </p:spPr>
        <p:txBody>
          <a:bodyPr/>
          <a:lstStyle/>
          <a:p>
            <a:pPr defTabSz="685800"/>
            <a:fld id="{401CF334-2D5C-4859-84A6-CA7E6E43FAEB}" type="slidenum">
              <a:rPr lang="en-US" smtClean="0">
                <a:solidFill>
                  <a:prstClr val="black"/>
                </a:solidFill>
              </a:rPr>
              <a:pPr defTabSz="685800"/>
              <a:t>‹#›</a:t>
            </a:fld>
            <a:endParaRPr lang="en-US" dirty="0">
              <a:solidFill>
                <a:prstClr val="black"/>
              </a:solidFill>
            </a:endParaRPr>
          </a:p>
        </p:txBody>
      </p:sp>
      <p:sp>
        <p:nvSpPr>
          <p:cNvPr id="4" name="Content Placeholder 3"/>
          <p:cNvSpPr>
            <a:spLocks noGrp="1"/>
          </p:cNvSpPr>
          <p:nvPr>
            <p:ph sz="half" idx="1"/>
          </p:nvPr>
        </p:nvSpPr>
        <p:spPr>
          <a:xfrm>
            <a:off x="4766733" y="1676400"/>
            <a:ext cx="6815667" cy="4572000"/>
          </a:xfrm>
        </p:spPr>
        <p:txBody>
          <a:bodyPr tIns="0"/>
          <a:lstStyle>
            <a:lvl1pPr>
              <a:defRPr sz="1575"/>
            </a:lvl1pPr>
            <a:lvl2pPr>
              <a:defRPr sz="1463"/>
            </a:lvl2pPr>
            <a:lvl3pPr>
              <a:defRPr sz="1350"/>
            </a:lvl3pPr>
            <a:lvl4pPr>
              <a:defRPr sz="1125"/>
            </a:lvl4pPr>
            <a:lvl5pPr>
              <a:defRPr sz="1013"/>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788"/>
            </a:lvl1pPr>
            <a:lvl2pPr indent="0" algn="l">
              <a:buNone/>
              <a:defRPr sz="675"/>
            </a:lvl2pPr>
            <a:lvl3pPr indent="0" algn="l">
              <a:buNone/>
              <a:defRPr sz="563"/>
            </a:lvl3pPr>
            <a:lvl4pPr indent="0" algn="l">
              <a:buNone/>
              <a:defRPr sz="506"/>
            </a:lvl4pPr>
            <a:lvl5pPr indent="0" algn="l">
              <a:buNone/>
              <a:defRPr sz="506"/>
            </a:lvl5pPr>
          </a:lstStyle>
          <a:p>
            <a:pPr lvl="0" eaLnBrk="1" latinLnBrk="0" hangingPunct="1"/>
            <a:r>
              <a:rPr kumimoji="0" lang="en-US"/>
              <a:t>Click to edit Master text styles</a:t>
            </a:r>
          </a:p>
        </p:txBody>
      </p:sp>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1463" b="1">
                <a:ln>
                  <a:noFill/>
                </a:ln>
                <a:solidFill>
                  <a:schemeClr val="tx2"/>
                </a:solidFill>
                <a:effectLst/>
                <a:latin typeface="+mn-lt"/>
                <a:ea typeface="+mj-ea"/>
                <a:cs typeface="+mj-cs"/>
              </a:defRPr>
            </a:lvl1pPr>
          </a:lstStyle>
          <a:p>
            <a:r>
              <a:rPr kumimoji="0" lang="en-US"/>
              <a:t>Click to edit Master title style</a:t>
            </a:r>
          </a:p>
        </p:txBody>
      </p:sp>
      <p:sp>
        <p:nvSpPr>
          <p:cNvPr id="6" name="Date Placeholder 29"/>
          <p:cNvSpPr>
            <a:spLocks noGrp="1"/>
          </p:cNvSpPr>
          <p:nvPr>
            <p:ph type="dt" sz="half" idx="10"/>
          </p:nvPr>
        </p:nvSpPr>
        <p:spPr>
          <a:xfrm>
            <a:off x="609600" y="6356353"/>
            <a:ext cx="2844800" cy="365125"/>
          </a:xfrm>
          <a:prstGeom prst="rect">
            <a:avLst/>
          </a:prstGeom>
        </p:spPr>
        <p:txBody>
          <a:bodyPr/>
          <a:lstStyle/>
          <a:p>
            <a:endParaRPr lang="en-US" dirty="0">
              <a:solidFill>
                <a:prstClr val="black"/>
              </a:solidFill>
            </a:endParaRPr>
          </a:p>
        </p:txBody>
      </p:sp>
    </p:spTree>
    <p:extLst>
      <p:ext uri="{BB962C8B-B14F-4D97-AF65-F5344CB8AC3E}">
        <p14:creationId xmlns:p14="http://schemas.microsoft.com/office/powerpoint/2010/main" val="223745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685800"/>
            <a:endParaRPr lang="en-US" sz="1013" dirty="0">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685800"/>
            <a:endParaRPr lang="en-US" sz="1013" dirty="0">
              <a:solidFill>
                <a:prstClr val="white"/>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1800"/>
            </a:lvl1pPr>
          </a:lstStyle>
          <a:p>
            <a:r>
              <a:rPr kumimoji="0" lang="en-US" dirty="0"/>
              <a:t>Click icon to add picture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141"/>
              </a:spcBef>
              <a:buFontTx/>
              <a:buNone/>
              <a:defRPr sz="731"/>
            </a:lvl1pPr>
            <a:lvl2pPr>
              <a:defRPr sz="675"/>
            </a:lvl2pPr>
            <a:lvl3pPr>
              <a:defRPr sz="563"/>
            </a:lvl3pPr>
            <a:lvl4pPr>
              <a:defRPr sz="506"/>
            </a:lvl4pPr>
            <a:lvl5pPr>
              <a:defRPr sz="506"/>
            </a:lvl5pPr>
          </a:lstStyle>
          <a:p>
            <a:pPr lvl="0" eaLnBrk="1" latinLnBrk="0" hangingPunct="1"/>
            <a:r>
              <a:rPr kumimoji="0" lang="en-US"/>
              <a:t>Click to edit Master text styles</a:t>
            </a:r>
          </a:p>
        </p:txBody>
      </p:sp>
      <p:sp>
        <p:nvSpPr>
          <p:cNvPr id="2" name="Title 1"/>
          <p:cNvSpPr>
            <a:spLocks noGrp="1"/>
          </p:cNvSpPr>
          <p:nvPr>
            <p:ph type="title"/>
          </p:nvPr>
        </p:nvSpPr>
        <p:spPr>
          <a:xfrm>
            <a:off x="812800" y="1176999"/>
            <a:ext cx="2950464" cy="1582621"/>
          </a:xfrm>
        </p:spPr>
        <p:txBody>
          <a:bodyPr vert="horz" lIns="45720" tIns="45720" rIns="45720" bIns="45720" anchor="b"/>
          <a:lstStyle>
            <a:lvl1pPr algn="l">
              <a:buNone/>
              <a:defRPr sz="1125" b="1">
                <a:solidFill>
                  <a:schemeClr val="tx2"/>
                </a:solidFill>
                <a:latin typeface="+mn-lt"/>
              </a:defRPr>
            </a:lvl1pPr>
          </a:lstStyle>
          <a:p>
            <a:r>
              <a:rPr kumimoji="0" lang="en-US"/>
              <a:t>Click to edit Master title style</a:t>
            </a:r>
          </a:p>
        </p:txBody>
      </p:sp>
      <p:sp>
        <p:nvSpPr>
          <p:cNvPr id="7" name="Date Placeholder 29"/>
          <p:cNvSpPr>
            <a:spLocks noGrp="1"/>
          </p:cNvSpPr>
          <p:nvPr>
            <p:ph type="dt" sz="half" idx="10"/>
          </p:nvPr>
        </p:nvSpPr>
        <p:spPr>
          <a:xfrm>
            <a:off x="609600" y="6356353"/>
            <a:ext cx="2844800" cy="365125"/>
          </a:xfrm>
          <a:prstGeom prst="rect">
            <a:avLst/>
          </a:prstGeom>
        </p:spPr>
        <p:txBody>
          <a:bodyPr/>
          <a:lstStyle/>
          <a:p>
            <a:endParaRPr lang="en-US" dirty="0">
              <a:solidFill>
                <a:prstClr val="black"/>
              </a:solidFill>
            </a:endParaRPr>
          </a:p>
        </p:txBody>
      </p:sp>
    </p:spTree>
    <p:extLst>
      <p:ext uri="{BB962C8B-B14F-4D97-AF65-F5344CB8AC3E}">
        <p14:creationId xmlns:p14="http://schemas.microsoft.com/office/powerpoint/2010/main" val="373426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9" name="Footer Placeholder 18"/>
          <p:cNvSpPr>
            <a:spLocks noGrp="1"/>
          </p:cNvSpPr>
          <p:nvPr>
            <p:ph type="ftr" sz="quarter" idx="11"/>
          </p:nvPr>
        </p:nvSpPr>
        <p:spPr>
          <a:xfrm>
            <a:off x="3556000" y="6356353"/>
            <a:ext cx="4470400" cy="365125"/>
          </a:xfrm>
          <a:prstGeom prst="rect">
            <a:avLst/>
          </a:prstGeom>
        </p:spPr>
        <p:txBody>
          <a:bodyPr/>
          <a:lstStyle/>
          <a:p>
            <a:pPr defTabSz="685800"/>
            <a:r>
              <a:rPr lang="en-GB" smtClean="0">
                <a:solidFill>
                  <a:prstClr val="black"/>
                </a:solidFill>
              </a:rPr>
              <a:t>CONFIDENTIAL | FOR INTERNAL USE ONLY | CONFIDENTIAL | DO NOT CIRCULATE</a:t>
            </a:r>
            <a:endParaRPr lang="en-US" dirty="0">
              <a:solidFill>
                <a:prstClr val="black"/>
              </a:solidFill>
            </a:endParaRPr>
          </a:p>
        </p:txBody>
      </p:sp>
      <p:sp>
        <p:nvSpPr>
          <p:cNvPr id="17" name="Subtitle 16"/>
          <p:cNvSpPr>
            <a:spLocks noGrp="1"/>
          </p:cNvSpPr>
          <p:nvPr>
            <p:ph type="subTitle" idx="1"/>
          </p:nvPr>
        </p:nvSpPr>
        <p:spPr>
          <a:xfrm>
            <a:off x="711200" y="3228536"/>
            <a:ext cx="10472928" cy="1752600"/>
          </a:xfrm>
        </p:spPr>
        <p:txBody>
          <a:bodyPr lIns="0" rIns="18288"/>
          <a:lstStyle>
            <a:lvl1pPr marL="0" marR="34290" indent="0" algn="r">
              <a:buNone/>
              <a:defRPr>
                <a:solidFill>
                  <a:schemeClr val="tx1"/>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200" b="1">
                <a:ln>
                  <a:noFill/>
                </a:ln>
                <a:solidFill>
                  <a:schemeClr val="tx2"/>
                </a:solidFill>
                <a:effectLst/>
                <a:latin typeface="+mj-lt"/>
                <a:ea typeface="+mj-ea"/>
                <a:cs typeface="+mj-cs"/>
              </a:defRPr>
            </a:lvl1pPr>
          </a:lstStyle>
          <a:p>
            <a:r>
              <a:rPr kumimoji="0" lang="en-US"/>
              <a:t>Click to edit Master title style</a:t>
            </a:r>
            <a:endParaRPr kumimoji="0" lang="en-US" dirty="0"/>
          </a:p>
        </p:txBody>
      </p:sp>
      <p:cxnSp>
        <p:nvCxnSpPr>
          <p:cNvPr id="5" name="Straight Connector 4"/>
          <p:cNvCxnSpPr/>
          <p:nvPr/>
        </p:nvCxnSpPr>
        <p:spPr>
          <a:xfrm flipV="1">
            <a:off x="3049"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3049"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
        <p:nvSpPr>
          <p:cNvPr id="30" name="Date Placeholder 29"/>
          <p:cNvSpPr>
            <a:spLocks noGrp="1"/>
          </p:cNvSpPr>
          <p:nvPr>
            <p:ph type="dt" sz="half" idx="10"/>
          </p:nvPr>
        </p:nvSpPr>
        <p:spPr>
          <a:xfrm>
            <a:off x="609600" y="6356353"/>
            <a:ext cx="2844800" cy="365125"/>
          </a:xfrm>
          <a:prstGeom prst="rect">
            <a:avLst/>
          </a:prstGeom>
        </p:spPr>
        <p:txBody>
          <a:bodyPr/>
          <a:lstStyle>
            <a:lvl1pPr>
              <a:defRPr>
                <a:solidFill>
                  <a:schemeClr val="tx1"/>
                </a:solidFill>
              </a:defRPr>
            </a:lvl1pPr>
          </a:lstStyle>
          <a:p>
            <a:endParaRPr lang="en-US" dirty="0">
              <a:solidFill>
                <a:prstClr val="black"/>
              </a:solidFill>
            </a:endParaRPr>
          </a:p>
        </p:txBody>
      </p:sp>
    </p:spTree>
    <p:extLst>
      <p:ext uri="{BB962C8B-B14F-4D97-AF65-F5344CB8AC3E}">
        <p14:creationId xmlns:p14="http://schemas.microsoft.com/office/powerpoint/2010/main" val="31623578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j-lt"/>
                <a:ea typeface="+mj-ea"/>
                <a:cs typeface="+mj-cs"/>
              </a:defRPr>
            </a:lvl1pPr>
          </a:lstStyle>
          <a:p>
            <a:r>
              <a:rPr kumimoji="0" lang="en-US"/>
              <a:t>Click to edit Master title style</a:t>
            </a:r>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66400" y="6356351"/>
            <a:ext cx="1016000" cy="365125"/>
          </a:xfrm>
          <a:prstGeom prst="rect">
            <a:avLst/>
          </a:prstGeo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10566400" y="6356351"/>
            <a:ext cx="1016000" cy="365125"/>
          </a:xfrm>
          <a:prstGeom prst="rect">
            <a:avLst/>
          </a:prstGeom>
        </p:spPr>
        <p:txBody>
          <a:bodyPr/>
          <a:lstStyle/>
          <a:p>
            <a:fld id="{401CF334-2D5C-4859-84A6-CA7E6E43FAEB}" type="slidenum">
              <a:rPr lang="en-US" smtClean="0"/>
              <a:t>‹#›</a:t>
            </a:fld>
            <a:endParaRPr lang="en-US"/>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3.jpeg"/><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3.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duotone>
              <a:schemeClr val="bg1">
                <a:shade val="90000"/>
                <a:satMod val="150000"/>
              </a:schemeClr>
              <a:schemeClr val="bg1">
                <a:tint val="88000"/>
                <a:satMod val="150000"/>
              </a:schemeClr>
            </a:duotone>
            <a:lum/>
          </a:blip>
          <a:srcRect/>
          <a:tile tx="0" ty="0" sx="64000" sy="64000" flip="none" algn="tl"/>
        </a:blipFill>
        <a:effectLst/>
      </p:bgPr>
    </p:bg>
    <p:spTree>
      <p:nvGrpSpPr>
        <p:cNvPr id="1" name=""/>
        <p:cNvGrpSpPr/>
        <p:nvPr/>
      </p:nvGrpSpPr>
      <p:grpSpPr>
        <a:xfrm>
          <a:off x="0" y="0"/>
          <a:ext cx="0" cy="0"/>
          <a:chOff x="0" y="0"/>
          <a:chExt cx="0" cy="0"/>
        </a:xfrm>
      </p:grpSpPr>
      <p:grpSp>
        <p:nvGrpSpPr>
          <p:cNvPr id="25" name="Group 24"/>
          <p:cNvGrpSpPr/>
          <p:nvPr/>
        </p:nvGrpSpPr>
        <p:grpSpPr>
          <a:xfrm>
            <a:off x="-29028" y="-7144"/>
            <a:ext cx="12240731" cy="6879658"/>
            <a:chOff x="0" y="-21658"/>
            <a:chExt cx="12240731" cy="6879658"/>
          </a:xfrm>
        </p:grpSpPr>
        <p:sp>
          <p:nvSpPr>
            <p:cNvPr id="26" name="Rectangle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0" y="-21658"/>
              <a:ext cx="12240731" cy="1041400"/>
              <a:chOff x="-25356" y="-7144"/>
              <a:chExt cx="12240731" cy="1041400"/>
            </a:xfrm>
          </p:grpSpPr>
          <p:sp>
            <p:nvSpPr>
              <p:cNvPr id="28" name="Freeform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29" name="Freeform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grpSp>
            <p:nvGrpSpPr>
              <p:cNvPr id="31" name="Group 30"/>
              <p:cNvGrpSpPr/>
              <p:nvPr/>
            </p:nvGrpSpPr>
            <p:grpSpPr>
              <a:xfrm>
                <a:off x="-25356" y="202408"/>
                <a:ext cx="12240731" cy="649224"/>
                <a:chOff x="-19045" y="216550"/>
                <a:chExt cx="9180548" cy="649224"/>
              </a:xfrm>
            </p:grpSpPr>
            <p:sp>
              <p:nvSpPr>
                <p:cNvPr id="32" name="Freef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3" name="Freef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grpSp>
      </p:gr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endParaRPr kumimoji="0" lang="en-US" dirty="0"/>
          </a:p>
        </p:txBody>
      </p:sp>
      <p:pic>
        <p:nvPicPr>
          <p:cNvPr id="3" name="Picture 2"/>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794417" y="6151417"/>
            <a:ext cx="1151465" cy="502663"/>
          </a:xfrm>
          <a:prstGeom prst="rect">
            <a:avLst/>
          </a:prstGeom>
        </p:spPr>
      </p:pic>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5000" b="0" kern="1200">
          <a:ln>
            <a:noFill/>
          </a:ln>
          <a:solidFill>
            <a:schemeClr val="tx2"/>
          </a:solidFill>
          <a:effectLst/>
          <a:latin typeface="Calibri Light" pitchFamily="34" charset="0"/>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duotone>
              <a:schemeClr val="bg1">
                <a:shade val="90000"/>
                <a:satMod val="150000"/>
              </a:schemeClr>
              <a:schemeClr val="bg1">
                <a:tint val="88000"/>
                <a:satMod val="150000"/>
              </a:schemeClr>
            </a:duotone>
            <a:lum/>
          </a:blip>
          <a:srcRect/>
          <a:tile tx="0" ty="0" sx="64000" sy="64000" flip="none" algn="tl"/>
        </a:blipFill>
        <a:effectLst/>
      </p:bgPr>
    </p:bg>
    <p:spTree>
      <p:nvGrpSpPr>
        <p:cNvPr id="1" name=""/>
        <p:cNvGrpSpPr/>
        <p:nvPr/>
      </p:nvGrpSpPr>
      <p:grpSpPr>
        <a:xfrm>
          <a:off x="0" y="0"/>
          <a:ext cx="0" cy="0"/>
          <a:chOff x="0" y="0"/>
          <a:chExt cx="0" cy="0"/>
        </a:xfrm>
      </p:grpSpPr>
      <p:grpSp>
        <p:nvGrpSpPr>
          <p:cNvPr id="27" name="Group 26"/>
          <p:cNvGrpSpPr/>
          <p:nvPr/>
        </p:nvGrpSpPr>
        <p:grpSpPr>
          <a:xfrm>
            <a:off x="-24366" y="0"/>
            <a:ext cx="12240731" cy="1041400"/>
            <a:chOff x="-25356" y="-7144"/>
            <a:chExt cx="12240731" cy="1041400"/>
          </a:xfrm>
        </p:grpSpPr>
        <p:sp>
          <p:nvSpPr>
            <p:cNvPr id="28" name="Freeform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013" dirty="0">
                <a:solidFill>
                  <a:schemeClr val="tx1"/>
                </a:solidFill>
                <a:latin typeface="+mn-lt"/>
                <a:ea typeface="+mn-ea"/>
                <a:cs typeface="+mn-cs"/>
              </a:endParaRPr>
            </a:p>
          </p:txBody>
        </p:sp>
        <p:sp>
          <p:nvSpPr>
            <p:cNvPr id="29" name="Freeform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013" dirty="0">
                <a:solidFill>
                  <a:schemeClr val="tx1"/>
                </a:solidFill>
                <a:latin typeface="+mn-lt"/>
                <a:ea typeface="+mn-ea"/>
                <a:cs typeface="+mn-cs"/>
              </a:endParaRPr>
            </a:p>
          </p:txBody>
        </p:sp>
        <p:grpSp>
          <p:nvGrpSpPr>
            <p:cNvPr id="31" name="Group 30"/>
            <p:cNvGrpSpPr/>
            <p:nvPr/>
          </p:nvGrpSpPr>
          <p:grpSpPr>
            <a:xfrm>
              <a:off x="-25356" y="202408"/>
              <a:ext cx="12240731" cy="649224"/>
              <a:chOff x="-19045" y="216550"/>
              <a:chExt cx="9180548" cy="649224"/>
            </a:xfrm>
          </p:grpSpPr>
          <p:sp>
            <p:nvSpPr>
              <p:cNvPr id="32" name="Freef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013" dirty="0"/>
              </a:p>
            </p:txBody>
          </p:sp>
          <p:sp>
            <p:nvSpPr>
              <p:cNvPr id="33" name="Freef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013" dirty="0"/>
              </a:p>
            </p:txBody>
          </p:sp>
        </p:grpSp>
      </p:gr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56985" y="6151421"/>
            <a:ext cx="1513267" cy="502663"/>
          </a:xfrm>
          <a:prstGeom prst="rect">
            <a:avLst/>
          </a:prstGeom>
        </p:spPr>
      </p:pic>
    </p:spTree>
    <p:extLst>
      <p:ext uri="{BB962C8B-B14F-4D97-AF65-F5344CB8AC3E}">
        <p14:creationId xmlns:p14="http://schemas.microsoft.com/office/powerpoint/2010/main" val="3136693023"/>
      </p:ext>
    </p:extLst>
  </p:cSld>
  <p:clrMap bg1="lt1" tx1="dk1" bg2="lt2" tx2="dk2" accent1="accent1" accent2="accent2" accent3="accent3" accent4="accent4" accent5="accent5" accent6="accent6" hlink="hlink" folHlink="folHlink"/>
  <p:sldLayoutIdLst>
    <p:sldLayoutId id="2147483706" r:id="rId1"/>
    <p:sldLayoutId id="2147483707"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rtl="0" eaLnBrk="1" latinLnBrk="0" hangingPunct="1">
        <a:spcBef>
          <a:spcPct val="0"/>
        </a:spcBef>
        <a:buNone/>
        <a:defRPr kumimoji="0" sz="4000" b="0" kern="1200">
          <a:ln>
            <a:noFill/>
          </a:ln>
          <a:solidFill>
            <a:schemeClr val="tx2"/>
          </a:solidFill>
          <a:effectLst/>
          <a:latin typeface="Calibri Light" pitchFamily="34" charset="0"/>
          <a:ea typeface="+mj-ea"/>
          <a:cs typeface="+mj-cs"/>
        </a:defRPr>
      </a:lvl1pPr>
    </p:titleStyle>
    <p:bodyStyle>
      <a:lvl1pPr marL="154305" marR="0" indent="-154305" algn="l" defTabSz="914400" rtl="0" eaLnBrk="1" fontAlgn="auto" latinLnBrk="0" hangingPunct="1">
        <a:lnSpc>
          <a:spcPct val="100000"/>
        </a:lnSpc>
        <a:spcBef>
          <a:spcPct val="20000"/>
        </a:spcBef>
        <a:spcAft>
          <a:spcPts val="0"/>
        </a:spcAft>
        <a:buClr>
          <a:schemeClr val="accent3">
            <a:lumMod val="50000"/>
          </a:schemeClr>
        </a:buClr>
        <a:buSzPct val="95000"/>
        <a:buFont typeface="Wingdings 2"/>
        <a:buChar char=""/>
        <a:tabLst/>
        <a:defRPr kumimoji="0" sz="1463" kern="1200">
          <a:solidFill>
            <a:schemeClr val="tx1"/>
          </a:solidFill>
          <a:latin typeface="+mn-lt"/>
          <a:ea typeface="+mn-ea"/>
          <a:cs typeface="+mn-cs"/>
        </a:defRPr>
      </a:lvl1pPr>
      <a:lvl2pPr marL="360045" marR="0" indent="-138875" algn="l" defTabSz="914400" rtl="0" eaLnBrk="1" fontAlgn="auto" latinLnBrk="0" hangingPunct="1">
        <a:lnSpc>
          <a:spcPct val="100000"/>
        </a:lnSpc>
        <a:spcBef>
          <a:spcPct val="20000"/>
        </a:spcBef>
        <a:spcAft>
          <a:spcPts val="0"/>
        </a:spcAft>
        <a:buClr>
          <a:schemeClr val="accent3">
            <a:lumMod val="50000"/>
          </a:schemeClr>
        </a:buClr>
        <a:buSzPct val="85000"/>
        <a:buFont typeface="Wingdings 2"/>
        <a:buChar char=""/>
        <a:tabLst/>
        <a:defRPr kumimoji="0" sz="1350" kern="1200">
          <a:solidFill>
            <a:schemeClr val="tx1"/>
          </a:solidFill>
          <a:latin typeface="+mn-lt"/>
          <a:ea typeface="+mn-ea"/>
          <a:cs typeface="+mn-cs"/>
        </a:defRPr>
      </a:lvl2pPr>
      <a:lvl3pPr marL="514350" marR="0" indent="-138875" algn="l" defTabSz="914400" rtl="0" eaLnBrk="1" fontAlgn="auto" latinLnBrk="0" hangingPunct="1">
        <a:lnSpc>
          <a:spcPct val="100000"/>
        </a:lnSpc>
        <a:spcBef>
          <a:spcPct val="20000"/>
        </a:spcBef>
        <a:spcAft>
          <a:spcPts val="0"/>
        </a:spcAft>
        <a:buClr>
          <a:schemeClr val="accent3">
            <a:lumMod val="50000"/>
          </a:schemeClr>
        </a:buClr>
        <a:buSzPct val="70000"/>
        <a:buFont typeface="Wingdings 2"/>
        <a:buChar char=""/>
        <a:tabLst/>
        <a:defRPr kumimoji="0" sz="1181" kern="1200">
          <a:solidFill>
            <a:schemeClr val="tx1"/>
          </a:solidFill>
          <a:latin typeface="+mn-lt"/>
          <a:ea typeface="+mn-ea"/>
          <a:cs typeface="+mn-cs"/>
        </a:defRPr>
      </a:lvl3pPr>
      <a:lvl4pPr marL="668655" marR="0" indent="-118301" algn="l" defTabSz="914400" rtl="0" eaLnBrk="1" fontAlgn="auto" latinLnBrk="0" hangingPunct="1">
        <a:lnSpc>
          <a:spcPct val="100000"/>
        </a:lnSpc>
        <a:spcBef>
          <a:spcPct val="20000"/>
        </a:spcBef>
        <a:spcAft>
          <a:spcPts val="0"/>
        </a:spcAft>
        <a:buClr>
          <a:schemeClr val="accent3">
            <a:lumMod val="50000"/>
          </a:schemeClr>
        </a:buClr>
        <a:buSzPct val="65000"/>
        <a:buFont typeface="Wingdings 2"/>
        <a:buChar char=""/>
        <a:tabLst/>
        <a:defRPr kumimoji="0" sz="1125" kern="1200">
          <a:solidFill>
            <a:schemeClr val="tx1"/>
          </a:solidFill>
          <a:latin typeface="+mn-lt"/>
          <a:ea typeface="+mn-ea"/>
          <a:cs typeface="+mn-cs"/>
        </a:defRPr>
      </a:lvl4pPr>
      <a:lvl5pPr marL="822960" marR="0" indent="-118301" algn="l" defTabSz="914400" rtl="0" eaLnBrk="1" fontAlgn="auto" latinLnBrk="0" hangingPunct="1">
        <a:lnSpc>
          <a:spcPct val="100000"/>
        </a:lnSpc>
        <a:spcBef>
          <a:spcPct val="20000"/>
        </a:spcBef>
        <a:spcAft>
          <a:spcPts val="0"/>
        </a:spcAft>
        <a:buClr>
          <a:schemeClr val="accent3">
            <a:lumMod val="50000"/>
          </a:schemeClr>
        </a:buClr>
        <a:buSzPct val="65000"/>
        <a:buFont typeface="Wingdings 2"/>
        <a:buChar char=""/>
        <a:tabLst/>
        <a:defRPr kumimoji="0" sz="1125" kern="1200">
          <a:solidFill>
            <a:schemeClr val="tx1"/>
          </a:solidFill>
          <a:latin typeface="+mn-lt"/>
          <a:ea typeface="+mn-ea"/>
          <a:cs typeface="+mn-cs"/>
        </a:defRPr>
      </a:lvl5pPr>
      <a:lvl6pPr marL="977265" indent="-118301" algn="l" rtl="0" eaLnBrk="1" latinLnBrk="0" hangingPunct="1">
        <a:spcBef>
          <a:spcPct val="20000"/>
        </a:spcBef>
        <a:buClr>
          <a:schemeClr val="accent5"/>
        </a:buClr>
        <a:buSzPct val="80000"/>
        <a:buFont typeface="Wingdings 2"/>
        <a:buChar char=""/>
        <a:defRPr kumimoji="0" sz="1013" kern="1200">
          <a:solidFill>
            <a:schemeClr val="tx1"/>
          </a:solidFill>
          <a:latin typeface="+mn-lt"/>
          <a:ea typeface="+mn-ea"/>
          <a:cs typeface="+mn-cs"/>
        </a:defRPr>
      </a:lvl6pPr>
      <a:lvl7pPr marL="1080135" indent="-102870" algn="l" rtl="0" eaLnBrk="1" latinLnBrk="0" hangingPunct="1">
        <a:spcBef>
          <a:spcPct val="20000"/>
        </a:spcBef>
        <a:buClr>
          <a:schemeClr val="accent6"/>
        </a:buClr>
        <a:buSzPct val="80000"/>
        <a:buFont typeface="Wingdings 2"/>
        <a:buChar char=""/>
        <a:defRPr kumimoji="0" sz="900" kern="1200" baseline="0">
          <a:solidFill>
            <a:schemeClr val="tx1"/>
          </a:solidFill>
          <a:latin typeface="+mn-lt"/>
          <a:ea typeface="+mn-ea"/>
          <a:cs typeface="+mn-cs"/>
        </a:defRPr>
      </a:lvl7pPr>
      <a:lvl8pPr marL="1234440" indent="-102870" algn="l" rtl="0" eaLnBrk="1" latinLnBrk="0" hangingPunct="1">
        <a:spcBef>
          <a:spcPct val="20000"/>
        </a:spcBef>
        <a:buClr>
          <a:schemeClr val="tx2"/>
        </a:buClr>
        <a:buChar char="•"/>
        <a:defRPr kumimoji="0" sz="900" kern="1200">
          <a:solidFill>
            <a:schemeClr val="tx1"/>
          </a:solidFill>
          <a:latin typeface="+mn-lt"/>
          <a:ea typeface="+mn-ea"/>
          <a:cs typeface="+mn-cs"/>
        </a:defRPr>
      </a:lvl8pPr>
      <a:lvl9pPr marL="1388745" indent="-102870" algn="l" rtl="0" eaLnBrk="1" latinLnBrk="0" hangingPunct="1">
        <a:spcBef>
          <a:spcPct val="20000"/>
        </a:spcBef>
        <a:buClr>
          <a:schemeClr val="tx2"/>
        </a:buClr>
        <a:buFontTx/>
        <a:buChar char="•"/>
        <a:defRPr kumimoji="0" sz="788"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57175" algn="l" rtl="0" eaLnBrk="1" latinLnBrk="0" hangingPunct="1">
        <a:defRPr kumimoji="0" kern="1200">
          <a:solidFill>
            <a:schemeClr val="tx1"/>
          </a:solidFill>
          <a:latin typeface="+mn-lt"/>
          <a:ea typeface="+mn-ea"/>
          <a:cs typeface="+mn-cs"/>
        </a:defRPr>
      </a:lvl2pPr>
      <a:lvl3pPr marL="514350" algn="l" rtl="0" eaLnBrk="1" latinLnBrk="0" hangingPunct="1">
        <a:defRPr kumimoji="0" kern="1200">
          <a:solidFill>
            <a:schemeClr val="tx1"/>
          </a:solidFill>
          <a:latin typeface="+mn-lt"/>
          <a:ea typeface="+mn-ea"/>
          <a:cs typeface="+mn-cs"/>
        </a:defRPr>
      </a:lvl3pPr>
      <a:lvl4pPr marL="771525" algn="l" rtl="0" eaLnBrk="1" latinLnBrk="0" hangingPunct="1">
        <a:defRPr kumimoji="0" kern="1200">
          <a:solidFill>
            <a:schemeClr val="tx1"/>
          </a:solidFill>
          <a:latin typeface="+mn-lt"/>
          <a:ea typeface="+mn-ea"/>
          <a:cs typeface="+mn-cs"/>
        </a:defRPr>
      </a:lvl4pPr>
      <a:lvl5pPr marL="1028700" algn="l" rtl="0" eaLnBrk="1" latinLnBrk="0" hangingPunct="1">
        <a:defRPr kumimoji="0" kern="1200">
          <a:solidFill>
            <a:schemeClr val="tx1"/>
          </a:solidFill>
          <a:latin typeface="+mn-lt"/>
          <a:ea typeface="+mn-ea"/>
          <a:cs typeface="+mn-cs"/>
        </a:defRPr>
      </a:lvl5pPr>
      <a:lvl6pPr marL="1285875" algn="l" rtl="0" eaLnBrk="1" latinLnBrk="0" hangingPunct="1">
        <a:defRPr kumimoji="0" kern="1200">
          <a:solidFill>
            <a:schemeClr val="tx1"/>
          </a:solidFill>
          <a:latin typeface="+mn-lt"/>
          <a:ea typeface="+mn-ea"/>
          <a:cs typeface="+mn-cs"/>
        </a:defRPr>
      </a:lvl6pPr>
      <a:lvl7pPr marL="1543050" algn="l" rtl="0" eaLnBrk="1" latinLnBrk="0" hangingPunct="1">
        <a:defRPr kumimoji="0" kern="1200">
          <a:solidFill>
            <a:schemeClr val="tx1"/>
          </a:solidFill>
          <a:latin typeface="+mn-lt"/>
          <a:ea typeface="+mn-ea"/>
          <a:cs typeface="+mn-cs"/>
        </a:defRPr>
      </a:lvl7pPr>
      <a:lvl8pPr marL="1800225" algn="l" rtl="0" eaLnBrk="1" latinLnBrk="0" hangingPunct="1">
        <a:defRPr kumimoji="0" kern="1200">
          <a:solidFill>
            <a:schemeClr val="tx1"/>
          </a:solidFill>
          <a:latin typeface="+mn-lt"/>
          <a:ea typeface="+mn-ea"/>
          <a:cs typeface="+mn-cs"/>
        </a:defRPr>
      </a:lvl8pPr>
      <a:lvl9pPr marL="20574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duotone>
              <a:schemeClr val="bg1">
                <a:shade val="90000"/>
                <a:satMod val="150000"/>
              </a:schemeClr>
              <a:schemeClr val="bg1">
                <a:tint val="88000"/>
                <a:satMod val="150000"/>
              </a:schemeClr>
            </a:duotone>
            <a:lum/>
          </a:blip>
          <a:srcRect/>
          <a:tile tx="0" ty="0" sx="64000" sy="64000" flip="none" algn="tl"/>
        </a:blipFill>
        <a:effectLst/>
      </p:bgPr>
    </p:bg>
    <p:spTree>
      <p:nvGrpSpPr>
        <p:cNvPr id="1" name=""/>
        <p:cNvGrpSpPr/>
        <p:nvPr/>
      </p:nvGrpSpPr>
      <p:grpSpPr>
        <a:xfrm>
          <a:off x="0" y="0"/>
          <a:ext cx="0" cy="0"/>
          <a:chOff x="0" y="0"/>
          <a:chExt cx="0" cy="0"/>
        </a:xfrm>
      </p:grpSpPr>
      <p:grpSp>
        <p:nvGrpSpPr>
          <p:cNvPr id="27" name="Group 26"/>
          <p:cNvGrpSpPr/>
          <p:nvPr/>
        </p:nvGrpSpPr>
        <p:grpSpPr>
          <a:xfrm>
            <a:off x="-29028" y="-7144"/>
            <a:ext cx="12240731" cy="1041400"/>
            <a:chOff x="-25356" y="-7144"/>
            <a:chExt cx="12240731" cy="1041400"/>
          </a:xfrm>
        </p:grpSpPr>
        <p:sp>
          <p:nvSpPr>
            <p:cNvPr id="28" name="Freeform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defTabSz="685800"/>
              <a:endParaRPr lang="en-US" sz="1013" dirty="0">
                <a:solidFill>
                  <a:prstClr val="black"/>
                </a:solidFill>
              </a:endParaRPr>
            </a:p>
          </p:txBody>
        </p:sp>
        <p:sp>
          <p:nvSpPr>
            <p:cNvPr id="29" name="Freeform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defTabSz="685800"/>
              <a:endParaRPr lang="en-US" sz="1013" dirty="0">
                <a:solidFill>
                  <a:prstClr val="black"/>
                </a:solidFill>
              </a:endParaRPr>
            </a:p>
          </p:txBody>
        </p:sp>
        <p:grpSp>
          <p:nvGrpSpPr>
            <p:cNvPr id="31" name="Group 30"/>
            <p:cNvGrpSpPr/>
            <p:nvPr/>
          </p:nvGrpSpPr>
          <p:grpSpPr>
            <a:xfrm>
              <a:off x="-25356" y="202408"/>
              <a:ext cx="12240731" cy="649224"/>
              <a:chOff x="-19045" y="216550"/>
              <a:chExt cx="9180548" cy="649224"/>
            </a:xfrm>
          </p:grpSpPr>
          <p:sp>
            <p:nvSpPr>
              <p:cNvPr id="32" name="Freef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defTabSz="685800"/>
                <a:endParaRPr lang="en-US" sz="1013" dirty="0">
                  <a:solidFill>
                    <a:prstClr val="black"/>
                  </a:solidFill>
                </a:endParaRPr>
              </a:p>
            </p:txBody>
          </p:sp>
          <p:sp>
            <p:nvSpPr>
              <p:cNvPr id="33" name="Freef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defTabSz="685800"/>
                <a:endParaRPr lang="en-US" sz="1013" dirty="0">
                  <a:solidFill>
                    <a:prstClr val="black"/>
                  </a:solidFill>
                </a:endParaRPr>
              </a:p>
            </p:txBody>
          </p:sp>
        </p:grpSp>
      </p:gr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dirty="0"/>
              <a:t>Click to edit Master title style</a:t>
            </a:r>
          </a:p>
        </p:txBody>
      </p:sp>
      <p:pic>
        <p:nvPicPr>
          <p:cNvPr id="15" name="Picture 1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456985" y="6151421"/>
            <a:ext cx="1513267" cy="502663"/>
          </a:xfrm>
          <a:prstGeom prst="rect">
            <a:avLst/>
          </a:prstGeom>
        </p:spPr>
      </p:pic>
    </p:spTree>
    <p:extLst>
      <p:ext uri="{BB962C8B-B14F-4D97-AF65-F5344CB8AC3E}">
        <p14:creationId xmlns:p14="http://schemas.microsoft.com/office/powerpoint/2010/main" val="315394879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rtl="0" eaLnBrk="1" latinLnBrk="0" hangingPunct="1">
        <a:spcBef>
          <a:spcPct val="0"/>
        </a:spcBef>
        <a:buNone/>
        <a:defRPr kumimoji="0" sz="3000" b="0" kern="1200">
          <a:ln>
            <a:noFill/>
          </a:ln>
          <a:solidFill>
            <a:schemeClr val="tx2"/>
          </a:solidFill>
          <a:effectLst/>
          <a:latin typeface="Calibri" panose="020F0502020204030204" pitchFamily="34" charset="0"/>
          <a:ea typeface="+mj-ea"/>
          <a:cs typeface="Calibri" panose="020F0502020204030204" pitchFamily="34" charset="0"/>
        </a:defRPr>
      </a:lvl1pPr>
    </p:titleStyle>
    <p:bodyStyle>
      <a:lvl1pPr marL="154305" indent="-154305" algn="l" rtl="0" eaLnBrk="1" latinLnBrk="0" hangingPunct="1">
        <a:spcBef>
          <a:spcPct val="20000"/>
        </a:spcBef>
        <a:buClr>
          <a:schemeClr val="accent3"/>
        </a:buClr>
        <a:buSzPct val="95000"/>
        <a:buFont typeface="Wingdings 2"/>
        <a:buChar char=""/>
        <a:defRPr kumimoji="0" sz="2100" kern="1200">
          <a:solidFill>
            <a:schemeClr val="tx1"/>
          </a:solidFill>
          <a:latin typeface="+mn-lt"/>
          <a:ea typeface="+mn-ea"/>
          <a:cs typeface="+mn-cs"/>
        </a:defRPr>
      </a:lvl1pPr>
      <a:lvl2pPr marL="360045" indent="-138875" algn="l" rtl="0" eaLnBrk="1" latinLnBrk="0" hangingPunct="1">
        <a:spcBef>
          <a:spcPct val="20000"/>
        </a:spcBef>
        <a:buClr>
          <a:schemeClr val="accent1"/>
        </a:buClr>
        <a:buSzPct val="85000"/>
        <a:buFont typeface="Wingdings 2"/>
        <a:buChar char=""/>
        <a:defRPr kumimoji="0" sz="2100" kern="1200">
          <a:solidFill>
            <a:schemeClr val="tx1"/>
          </a:solidFill>
          <a:latin typeface="+mn-lt"/>
          <a:ea typeface="+mn-ea"/>
          <a:cs typeface="+mn-cs"/>
        </a:defRPr>
      </a:lvl2pPr>
      <a:lvl3pPr marL="514350" indent="-138875"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668655" indent="-118301" algn="l" rtl="0" eaLnBrk="1" latinLnBrk="0" hangingPunct="1">
        <a:spcBef>
          <a:spcPct val="20000"/>
        </a:spcBef>
        <a:buClr>
          <a:schemeClr val="accent3"/>
        </a:buClr>
        <a:buSzPct val="65000"/>
        <a:buFont typeface="Wingdings 2"/>
        <a:buChar char=""/>
        <a:defRPr kumimoji="0" sz="1125" kern="1200">
          <a:solidFill>
            <a:schemeClr val="tx1"/>
          </a:solidFill>
          <a:latin typeface="+mn-lt"/>
          <a:ea typeface="+mn-ea"/>
          <a:cs typeface="+mn-cs"/>
        </a:defRPr>
      </a:lvl4pPr>
      <a:lvl5pPr marL="822960" indent="-118301" algn="l" rtl="0" eaLnBrk="1" latinLnBrk="0" hangingPunct="1">
        <a:spcBef>
          <a:spcPct val="20000"/>
        </a:spcBef>
        <a:buClr>
          <a:schemeClr val="accent4"/>
        </a:buClr>
        <a:buSzPct val="65000"/>
        <a:buFont typeface="Wingdings 2"/>
        <a:buChar char=""/>
        <a:defRPr kumimoji="0" sz="1125" kern="1200">
          <a:solidFill>
            <a:schemeClr val="tx1"/>
          </a:solidFill>
          <a:latin typeface="+mn-lt"/>
          <a:ea typeface="+mn-ea"/>
          <a:cs typeface="+mn-cs"/>
        </a:defRPr>
      </a:lvl5pPr>
      <a:lvl6pPr marL="977265" indent="-118301" algn="l" rtl="0" eaLnBrk="1" latinLnBrk="0" hangingPunct="1">
        <a:spcBef>
          <a:spcPct val="20000"/>
        </a:spcBef>
        <a:buClr>
          <a:schemeClr val="accent5"/>
        </a:buClr>
        <a:buSzPct val="80000"/>
        <a:buFont typeface="Wingdings 2"/>
        <a:buChar char=""/>
        <a:defRPr kumimoji="0" sz="1013" kern="1200">
          <a:solidFill>
            <a:schemeClr val="tx1"/>
          </a:solidFill>
          <a:latin typeface="+mn-lt"/>
          <a:ea typeface="+mn-ea"/>
          <a:cs typeface="+mn-cs"/>
        </a:defRPr>
      </a:lvl6pPr>
      <a:lvl7pPr marL="1080135" indent="-102870" algn="l" rtl="0" eaLnBrk="1" latinLnBrk="0" hangingPunct="1">
        <a:spcBef>
          <a:spcPct val="20000"/>
        </a:spcBef>
        <a:buClr>
          <a:schemeClr val="accent6"/>
        </a:buClr>
        <a:buSzPct val="80000"/>
        <a:buFont typeface="Wingdings 2"/>
        <a:buChar char=""/>
        <a:defRPr kumimoji="0" sz="900" kern="1200" baseline="0">
          <a:solidFill>
            <a:schemeClr val="tx1"/>
          </a:solidFill>
          <a:latin typeface="+mn-lt"/>
          <a:ea typeface="+mn-ea"/>
          <a:cs typeface="+mn-cs"/>
        </a:defRPr>
      </a:lvl7pPr>
      <a:lvl8pPr marL="1234440" indent="-102870" algn="l" rtl="0" eaLnBrk="1" latinLnBrk="0" hangingPunct="1">
        <a:spcBef>
          <a:spcPct val="20000"/>
        </a:spcBef>
        <a:buClr>
          <a:schemeClr val="tx2"/>
        </a:buClr>
        <a:buChar char="•"/>
        <a:defRPr kumimoji="0" sz="900" kern="1200">
          <a:solidFill>
            <a:schemeClr val="tx1"/>
          </a:solidFill>
          <a:latin typeface="+mn-lt"/>
          <a:ea typeface="+mn-ea"/>
          <a:cs typeface="+mn-cs"/>
        </a:defRPr>
      </a:lvl8pPr>
      <a:lvl9pPr marL="1388745" indent="-102870" algn="l" rtl="0" eaLnBrk="1" latinLnBrk="0" hangingPunct="1">
        <a:spcBef>
          <a:spcPct val="20000"/>
        </a:spcBef>
        <a:buClr>
          <a:schemeClr val="tx2"/>
        </a:buClr>
        <a:buFontTx/>
        <a:buChar char="•"/>
        <a:defRPr kumimoji="0" sz="788"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57175" algn="l" rtl="0" eaLnBrk="1" latinLnBrk="0" hangingPunct="1">
        <a:defRPr kumimoji="0" kern="1200">
          <a:solidFill>
            <a:schemeClr val="tx1"/>
          </a:solidFill>
          <a:latin typeface="+mn-lt"/>
          <a:ea typeface="+mn-ea"/>
          <a:cs typeface="+mn-cs"/>
        </a:defRPr>
      </a:lvl2pPr>
      <a:lvl3pPr marL="514350" algn="l" rtl="0" eaLnBrk="1" latinLnBrk="0" hangingPunct="1">
        <a:defRPr kumimoji="0" kern="1200">
          <a:solidFill>
            <a:schemeClr val="tx1"/>
          </a:solidFill>
          <a:latin typeface="+mn-lt"/>
          <a:ea typeface="+mn-ea"/>
          <a:cs typeface="+mn-cs"/>
        </a:defRPr>
      </a:lvl3pPr>
      <a:lvl4pPr marL="771525" algn="l" rtl="0" eaLnBrk="1" latinLnBrk="0" hangingPunct="1">
        <a:defRPr kumimoji="0" kern="1200">
          <a:solidFill>
            <a:schemeClr val="tx1"/>
          </a:solidFill>
          <a:latin typeface="+mn-lt"/>
          <a:ea typeface="+mn-ea"/>
          <a:cs typeface="+mn-cs"/>
        </a:defRPr>
      </a:lvl4pPr>
      <a:lvl5pPr marL="1028700" algn="l" rtl="0" eaLnBrk="1" latinLnBrk="0" hangingPunct="1">
        <a:defRPr kumimoji="0" kern="1200">
          <a:solidFill>
            <a:schemeClr val="tx1"/>
          </a:solidFill>
          <a:latin typeface="+mn-lt"/>
          <a:ea typeface="+mn-ea"/>
          <a:cs typeface="+mn-cs"/>
        </a:defRPr>
      </a:lvl5pPr>
      <a:lvl6pPr marL="1285875" algn="l" rtl="0" eaLnBrk="1" latinLnBrk="0" hangingPunct="1">
        <a:defRPr kumimoji="0" kern="1200">
          <a:solidFill>
            <a:schemeClr val="tx1"/>
          </a:solidFill>
          <a:latin typeface="+mn-lt"/>
          <a:ea typeface="+mn-ea"/>
          <a:cs typeface="+mn-cs"/>
        </a:defRPr>
      </a:lvl6pPr>
      <a:lvl7pPr marL="1543050" algn="l" rtl="0" eaLnBrk="1" latinLnBrk="0" hangingPunct="1">
        <a:defRPr kumimoji="0" kern="1200">
          <a:solidFill>
            <a:schemeClr val="tx1"/>
          </a:solidFill>
          <a:latin typeface="+mn-lt"/>
          <a:ea typeface="+mn-ea"/>
          <a:cs typeface="+mn-cs"/>
        </a:defRPr>
      </a:lvl7pPr>
      <a:lvl8pPr marL="1800225" algn="l" rtl="0" eaLnBrk="1" latinLnBrk="0" hangingPunct="1">
        <a:defRPr kumimoji="0" kern="1200">
          <a:solidFill>
            <a:schemeClr val="tx1"/>
          </a:solidFill>
          <a:latin typeface="+mn-lt"/>
          <a:ea typeface="+mn-ea"/>
          <a:cs typeface="+mn-cs"/>
        </a:defRPr>
      </a:lvl8pPr>
      <a:lvl9pPr marL="20574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33.png"/><Relationship Id="rId5" Type="http://schemas.openxmlformats.org/officeDocument/2006/relationships/image" Target="../media/image32.jp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3.jpe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hyperlink" Target="http://preview.webhoop.co.za/wp-content/uploads/2015/07/fhi360_logo_horizonal.jpg" TargetMode="External"/><Relationship Id="rId7" Type="http://schemas.openxmlformats.org/officeDocument/2006/relationships/image" Target="../media/image8.png"/><Relationship Id="rId12" Type="http://schemas.openxmlformats.org/officeDocument/2006/relationships/image" Target="../media/image13.jpeg"/><Relationship Id="rId17" Type="http://schemas.openxmlformats.org/officeDocument/2006/relationships/image" Target="../media/image18.png"/><Relationship Id="rId2" Type="http://schemas.openxmlformats.org/officeDocument/2006/relationships/image" Target="../media/image4.png"/><Relationship Id="rId16" Type="http://schemas.openxmlformats.org/officeDocument/2006/relationships/image" Target="../media/image17.png"/><Relationship Id="rId1" Type="http://schemas.openxmlformats.org/officeDocument/2006/relationships/slideLayout" Target="../slideLayouts/slideLayout10.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jpeg"/><Relationship Id="rId19" Type="http://schemas.openxmlformats.org/officeDocument/2006/relationships/image" Target="../media/image20.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gif"/><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www.thelancet.com/journals/lancet/article/PIIS0140-6736(19)31288-7/fulltex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68810" y="3567651"/>
            <a:ext cx="10661272" cy="2524312"/>
          </a:xfrm>
        </p:spPr>
        <p:txBody>
          <a:bodyPr>
            <a:normAutofit/>
          </a:bodyPr>
          <a:lstStyle/>
          <a:p>
            <a:endParaRPr lang="en-US" dirty="0"/>
          </a:p>
          <a:p>
            <a:pPr algn="ctr"/>
            <a:r>
              <a:rPr lang="en-US" sz="3200" dirty="0" smtClean="0"/>
              <a:t>Jared Baeten MD PhD for the </a:t>
            </a:r>
            <a:r>
              <a:rPr lang="en-US" sz="3200" dirty="0"/>
              <a:t>ECHO Trial </a:t>
            </a:r>
            <a:r>
              <a:rPr lang="en-US" sz="3200" dirty="0" smtClean="0"/>
              <a:t>Consortium</a:t>
            </a:r>
          </a:p>
          <a:p>
            <a:pPr algn="ctr"/>
            <a:endParaRPr lang="en-US" sz="1900" i="1" dirty="0" smtClean="0"/>
          </a:p>
          <a:p>
            <a:pPr algn="ctr">
              <a:spcBef>
                <a:spcPts val="0"/>
              </a:spcBef>
            </a:pPr>
            <a:r>
              <a:rPr lang="en-US" sz="1900" i="1" dirty="0" smtClean="0"/>
              <a:t>IAS 2019</a:t>
            </a:r>
          </a:p>
          <a:p>
            <a:pPr algn="ctr">
              <a:spcBef>
                <a:spcPts val="0"/>
              </a:spcBef>
            </a:pPr>
            <a:r>
              <a:rPr lang="en-US" sz="1900" i="1" dirty="0" smtClean="0"/>
              <a:t>Satellite: WHO Response to the Evidence for Contraceptive Options and HIV Outcomes (ECHO) Study</a:t>
            </a:r>
          </a:p>
          <a:p>
            <a:pPr algn="ctr">
              <a:spcBef>
                <a:spcPts val="0"/>
              </a:spcBef>
            </a:pPr>
            <a:r>
              <a:rPr lang="en-US" sz="1900" i="1" dirty="0" smtClean="0"/>
              <a:t>Mexico City, 23 July 2019 </a:t>
            </a:r>
            <a:endParaRPr lang="en-US" sz="1900" i="1" dirty="0"/>
          </a:p>
        </p:txBody>
      </p:sp>
      <p:sp>
        <p:nvSpPr>
          <p:cNvPr id="3" name="Title 2"/>
          <p:cNvSpPr>
            <a:spLocks noGrp="1"/>
          </p:cNvSpPr>
          <p:nvPr>
            <p:ph type="ctrTitle"/>
          </p:nvPr>
        </p:nvSpPr>
        <p:spPr>
          <a:xfrm>
            <a:off x="861218" y="1843939"/>
            <a:ext cx="10468864" cy="1828800"/>
          </a:xfrm>
        </p:spPr>
        <p:txBody>
          <a:bodyPr>
            <a:normAutofit fontScale="90000"/>
          </a:bodyPr>
          <a:lstStyle/>
          <a:p>
            <a:pPr algn="ctr"/>
            <a:r>
              <a:rPr lang="en-US" b="0" dirty="0">
                <a:latin typeface="Calibri Light" panose="020F0302020204030204" pitchFamily="34" charset="0"/>
                <a:cs typeface="Calibri Light" panose="020F0302020204030204" pitchFamily="34" charset="0"/>
              </a:rPr>
              <a:t>The Evidence for Contraceptive Options and HIV Outcomes (ECHO) </a:t>
            </a:r>
            <a:r>
              <a:rPr lang="en-US" b="0" dirty="0" smtClean="0">
                <a:latin typeface="Calibri Light" panose="020F0302020204030204" pitchFamily="34" charset="0"/>
                <a:cs typeface="Calibri Light" panose="020F0302020204030204" pitchFamily="34" charset="0"/>
              </a:rPr>
              <a:t>Trial:</a:t>
            </a:r>
            <a:br>
              <a:rPr lang="en-US" b="0" dirty="0" smtClean="0">
                <a:latin typeface="Calibri Light" panose="020F0302020204030204" pitchFamily="34" charset="0"/>
                <a:cs typeface="Calibri Light" panose="020F0302020204030204" pitchFamily="34" charset="0"/>
              </a:rPr>
            </a:br>
            <a:r>
              <a:rPr lang="en-US" b="0" dirty="0" smtClean="0">
                <a:latin typeface="Calibri Light" panose="020F0302020204030204" pitchFamily="34" charset="0"/>
                <a:cs typeface="Calibri Light" panose="020F0302020204030204" pitchFamily="34" charset="0"/>
              </a:rPr>
              <a:t>Primary Results Summary</a:t>
            </a:r>
            <a:endParaRPr lang="en-US" b="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89254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B82429-8446-1349-A32A-472F5EB7A4F8}"/>
              </a:ext>
            </a:extLst>
          </p:cNvPr>
          <p:cNvSpPr>
            <a:spLocks noGrp="1"/>
          </p:cNvSpPr>
          <p:nvPr>
            <p:ph idx="1"/>
          </p:nvPr>
        </p:nvSpPr>
        <p:spPr>
          <a:xfrm>
            <a:off x="609600" y="2112710"/>
            <a:ext cx="3429505" cy="4389120"/>
          </a:xfrm>
        </p:spPr>
        <p:txBody>
          <a:bodyPr>
            <a:normAutofit/>
          </a:bodyPr>
          <a:lstStyle/>
          <a:p>
            <a:r>
              <a:rPr lang="en-US" dirty="0" smtClean="0"/>
              <a:t>The trial was undertaken in 12 </a:t>
            </a:r>
            <a:r>
              <a:rPr lang="en-US" dirty="0"/>
              <a:t>sites in 4 countries: </a:t>
            </a:r>
            <a:r>
              <a:rPr lang="en-US" dirty="0" err="1"/>
              <a:t>Eswatini</a:t>
            </a:r>
            <a:r>
              <a:rPr lang="en-US" dirty="0"/>
              <a:t> (1), Kenya (1), South Africa (9), and Zambia (1)</a:t>
            </a:r>
          </a:p>
        </p:txBody>
      </p:sp>
      <p:sp>
        <p:nvSpPr>
          <p:cNvPr id="3" name="Title 2">
            <a:extLst>
              <a:ext uri="{FF2B5EF4-FFF2-40B4-BE49-F238E27FC236}">
                <a16:creationId xmlns:a16="http://schemas.microsoft.com/office/drawing/2014/main" id="{2BCE8DB4-8841-C04A-B87E-CB905ABF6D15}"/>
              </a:ext>
            </a:extLst>
          </p:cNvPr>
          <p:cNvSpPr>
            <a:spLocks noGrp="1"/>
          </p:cNvSpPr>
          <p:nvPr>
            <p:ph type="title"/>
          </p:nvPr>
        </p:nvSpPr>
        <p:spPr/>
        <p:txBody>
          <a:bodyPr/>
          <a:lstStyle/>
          <a:p>
            <a:r>
              <a:rPr lang="en-US" dirty="0" smtClean="0"/>
              <a:t>Trial sites</a:t>
            </a:r>
            <a:endParaRPr lang="en-US" dirty="0"/>
          </a:p>
        </p:txBody>
      </p:sp>
      <p:pic>
        <p:nvPicPr>
          <p:cNvPr id="5"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1805" y="1683690"/>
            <a:ext cx="7355838" cy="4137659"/>
          </a:xfrm>
          <a:prstGeom prst="rect">
            <a:avLst/>
          </a:prstGeom>
        </p:spPr>
      </p:pic>
    </p:spTree>
    <p:extLst>
      <p:ext uri="{BB962C8B-B14F-4D97-AF65-F5344CB8AC3E}">
        <p14:creationId xmlns:p14="http://schemas.microsoft.com/office/powerpoint/2010/main" val="195130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D436B5-DBE3-9041-B55A-869DC4FA5469}"/>
              </a:ext>
            </a:extLst>
          </p:cNvPr>
          <p:cNvSpPr>
            <a:spLocks noGrp="1"/>
          </p:cNvSpPr>
          <p:nvPr>
            <p:ph idx="1"/>
          </p:nvPr>
        </p:nvSpPr>
        <p:spPr>
          <a:xfrm>
            <a:off x="609600" y="1662975"/>
            <a:ext cx="10823427" cy="4780213"/>
          </a:xfrm>
        </p:spPr>
        <p:txBody>
          <a:bodyPr>
            <a:normAutofit lnSpcReduction="10000"/>
          </a:bodyPr>
          <a:lstStyle/>
          <a:p>
            <a:endParaRPr lang="en-US" dirty="0" smtClean="0"/>
          </a:p>
          <a:p>
            <a:r>
              <a:rPr lang="en-US" sz="2200" dirty="0" smtClean="0"/>
              <a:t>Eligibility criteria: desired </a:t>
            </a:r>
            <a:r>
              <a:rPr lang="en-US" sz="2200" dirty="0"/>
              <a:t>effective contraception, </a:t>
            </a:r>
            <a:r>
              <a:rPr lang="en-US" sz="2200" dirty="0" smtClean="0"/>
              <a:t>HIV seronegative, aged </a:t>
            </a:r>
            <a:r>
              <a:rPr lang="en-US" sz="2200" dirty="0"/>
              <a:t>16-35 </a:t>
            </a:r>
            <a:r>
              <a:rPr lang="en-US" sz="2200" dirty="0" smtClean="0"/>
              <a:t>years</a:t>
            </a:r>
            <a:r>
              <a:rPr lang="en-US" dirty="0" smtClean="0"/>
              <a:t>, </a:t>
            </a:r>
            <a:r>
              <a:rPr lang="en-US" sz="2200" dirty="0" smtClean="0"/>
              <a:t>agreed </a:t>
            </a:r>
            <a:r>
              <a:rPr lang="en-US" sz="2200" dirty="0"/>
              <a:t>to use the assigned method for 18 </a:t>
            </a:r>
            <a:r>
              <a:rPr lang="en-US" sz="2200" dirty="0" smtClean="0"/>
              <a:t>months, able to provide written, informed consent.</a:t>
            </a:r>
          </a:p>
          <a:p>
            <a:pPr lvl="1"/>
            <a:r>
              <a:rPr lang="en-US" sz="2000" i="1" dirty="0" smtClean="0"/>
              <a:t>Importantly, women </a:t>
            </a:r>
            <a:r>
              <a:rPr lang="en-US" sz="2000" i="1" dirty="0"/>
              <a:t>were recruited for this trial based on residing in geographies that had high risk of HIV but not individual characteristics of HIV risk, such as transactional sex, history of STIs, or self-reported high-risk </a:t>
            </a:r>
            <a:r>
              <a:rPr lang="en-US" sz="2000" i="1" dirty="0" err="1"/>
              <a:t>behaviours</a:t>
            </a:r>
            <a:r>
              <a:rPr lang="en-US" sz="2000" i="1" dirty="0"/>
              <a:t>. </a:t>
            </a:r>
            <a:endParaRPr lang="en-US" sz="2000" dirty="0" smtClean="0"/>
          </a:p>
          <a:p>
            <a:endParaRPr lang="en-US" sz="1200" dirty="0"/>
          </a:p>
          <a:p>
            <a:r>
              <a:rPr lang="en-US" sz="2400" dirty="0"/>
              <a:t>Study follow-up occurred at one month to address contraceptive side effects, </a:t>
            </a:r>
            <a:r>
              <a:rPr lang="en-GB" sz="2400" dirty="0">
                <a:cs typeface="Arial" panose="020B0604020202020204" pitchFamily="34" charset="0"/>
              </a:rPr>
              <a:t>then quarterly for up to 18 months, including HIV testing, contraceptive counselling, and safety monitoring</a:t>
            </a:r>
            <a:r>
              <a:rPr lang="en-GB" sz="2400" dirty="0" smtClean="0">
                <a:cs typeface="Arial" panose="020B0604020202020204" pitchFamily="34" charset="0"/>
              </a:rPr>
              <a:t>.</a:t>
            </a:r>
          </a:p>
          <a:p>
            <a:pPr lvl="1"/>
            <a:r>
              <a:rPr lang="en-US" sz="2000" dirty="0"/>
              <a:t>Women were counselled that they could at any time choose to discontinue their </a:t>
            </a:r>
            <a:r>
              <a:rPr lang="en-US" sz="2000" dirty="0" err="1"/>
              <a:t>randomised</a:t>
            </a:r>
            <a:r>
              <a:rPr lang="en-US" sz="2000" dirty="0"/>
              <a:t> method, choosing another trial method, a different contraceptive method, or no </a:t>
            </a:r>
            <a:r>
              <a:rPr lang="en-US" sz="2000" dirty="0" smtClean="0"/>
              <a:t>method. </a:t>
            </a:r>
          </a:p>
          <a:p>
            <a:pPr lvl="1"/>
            <a:r>
              <a:rPr lang="en-US" sz="2000" dirty="0" smtClean="0"/>
              <a:t>A comprehensive, individualized HIV prevention package was provided at all visits. </a:t>
            </a:r>
            <a:endParaRPr lang="en-GB" sz="2200" dirty="0">
              <a:cs typeface="Arial" panose="020B0604020202020204" pitchFamily="34" charset="0"/>
            </a:endParaRPr>
          </a:p>
          <a:p>
            <a:endParaRPr lang="en-US" sz="2200" dirty="0" smtClean="0"/>
          </a:p>
          <a:p>
            <a:endParaRPr lang="en-US" sz="2200" dirty="0" smtClean="0"/>
          </a:p>
          <a:p>
            <a:pPr marL="393192" lvl="1" indent="0" algn="ctr">
              <a:buNone/>
            </a:pPr>
            <a:endParaRPr lang="en-US" i="1" dirty="0"/>
          </a:p>
          <a:p>
            <a:pPr marL="393192" lvl="1" indent="0" algn="ctr">
              <a:buNone/>
            </a:pPr>
            <a:endParaRPr lang="en-US" dirty="0"/>
          </a:p>
          <a:p>
            <a:pPr marL="0" indent="0">
              <a:buNone/>
            </a:pPr>
            <a:endParaRPr lang="en-US" dirty="0"/>
          </a:p>
        </p:txBody>
      </p:sp>
      <p:sp>
        <p:nvSpPr>
          <p:cNvPr id="3" name="Title 2">
            <a:extLst>
              <a:ext uri="{FF2B5EF4-FFF2-40B4-BE49-F238E27FC236}">
                <a16:creationId xmlns:a16="http://schemas.microsoft.com/office/drawing/2014/main" id="{903DDFE0-A039-844D-99DB-BAF2D2EDE609}"/>
              </a:ext>
            </a:extLst>
          </p:cNvPr>
          <p:cNvSpPr>
            <a:spLocks noGrp="1"/>
          </p:cNvSpPr>
          <p:nvPr>
            <p:ph type="title"/>
          </p:nvPr>
        </p:nvSpPr>
        <p:spPr/>
        <p:txBody>
          <a:bodyPr/>
          <a:lstStyle/>
          <a:p>
            <a:r>
              <a:rPr lang="en-US" dirty="0" smtClean="0"/>
              <a:t>Population and follow-up</a:t>
            </a:r>
            <a:endParaRPr lang="en-US" dirty="0"/>
          </a:p>
        </p:txBody>
      </p:sp>
    </p:spTree>
    <p:extLst>
      <p:ext uri="{BB962C8B-B14F-4D97-AF65-F5344CB8AC3E}">
        <p14:creationId xmlns:p14="http://schemas.microsoft.com/office/powerpoint/2010/main" val="251344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96640" y="1020029"/>
            <a:ext cx="8719319" cy="720689"/>
          </a:xfrm>
        </p:spPr>
        <p:txBody>
          <a:bodyPr>
            <a:noAutofit/>
          </a:bodyPr>
          <a:lstStyle/>
          <a:p>
            <a:r>
              <a:rPr lang="en-ZA" sz="5000" b="0" dirty="0">
                <a:solidFill>
                  <a:srgbClr val="4A2249"/>
                </a:solidFill>
                <a:latin typeface="Calibri Light" panose="020F0302020204030204" pitchFamily="34" charset="0"/>
                <a:cs typeface="Calibri Light" panose="020F0302020204030204" pitchFamily="34" charset="0"/>
              </a:rPr>
              <a:t>ECHO</a:t>
            </a:r>
            <a:r>
              <a:rPr lang="en-ZA" sz="5000" b="0" dirty="0">
                <a:latin typeface="Calibri Light" panose="020F0302020204030204" pitchFamily="34" charset="0"/>
                <a:cs typeface="Calibri Light" panose="020F0302020204030204" pitchFamily="34" charset="0"/>
              </a:rPr>
              <a:t> oversight</a:t>
            </a:r>
            <a:endParaRPr lang="en-US" sz="5000" b="0" dirty="0">
              <a:latin typeface="Calibri Light" panose="020F0302020204030204" pitchFamily="34" charset="0"/>
              <a:cs typeface="Calibri Light" panose="020F0302020204030204" pitchFamily="34" charset="0"/>
            </a:endParaRPr>
          </a:p>
        </p:txBody>
      </p:sp>
      <p:sp>
        <p:nvSpPr>
          <p:cNvPr id="4" name="Content Placeholder 2"/>
          <p:cNvSpPr>
            <a:spLocks noGrp="1"/>
          </p:cNvSpPr>
          <p:nvPr>
            <p:ph sz="quarter" idx="1"/>
          </p:nvPr>
        </p:nvSpPr>
        <p:spPr>
          <a:xfrm>
            <a:off x="645249" y="1976888"/>
            <a:ext cx="7342126" cy="5400600"/>
          </a:xfrm>
        </p:spPr>
        <p:txBody>
          <a:bodyPr>
            <a:normAutofit/>
          </a:bodyPr>
          <a:lstStyle/>
          <a:p>
            <a:pPr>
              <a:spcBef>
                <a:spcPts val="0"/>
              </a:spcBef>
            </a:pPr>
            <a:r>
              <a:rPr lang="en-GB" sz="2600" dirty="0">
                <a:cs typeface="Arial" panose="020B0604020202020204" pitchFamily="34" charset="0"/>
              </a:rPr>
              <a:t>Ethics reviews for each trial site </a:t>
            </a:r>
          </a:p>
          <a:p>
            <a:pPr>
              <a:spcBef>
                <a:spcPts val="0"/>
              </a:spcBef>
            </a:pPr>
            <a:r>
              <a:rPr lang="en-GB" sz="2600" dirty="0">
                <a:cs typeface="Arial" panose="020B0604020202020204" pitchFamily="34" charset="0"/>
              </a:rPr>
              <a:t>Periodic reviews by qualified independent clinical monitors</a:t>
            </a:r>
          </a:p>
          <a:p>
            <a:pPr>
              <a:spcBef>
                <a:spcPts val="0"/>
              </a:spcBef>
            </a:pPr>
            <a:r>
              <a:rPr lang="en-GB" sz="2600" dirty="0">
                <a:cs typeface="Arial" panose="020B0604020202020204" pitchFamily="34" charset="0"/>
              </a:rPr>
              <a:t>A safety oversight committee, available 24/7 for clinical advice</a:t>
            </a:r>
          </a:p>
          <a:p>
            <a:pPr>
              <a:spcBef>
                <a:spcPts val="0"/>
              </a:spcBef>
            </a:pPr>
            <a:r>
              <a:rPr lang="en-GB" sz="2600" dirty="0">
                <a:cs typeface="Arial" panose="020B0604020202020204" pitchFamily="34" charset="0"/>
              </a:rPr>
              <a:t>Global Community Advisory Group &amp; Community Advisory Boards at each site, with Good Participatory Practice plans </a:t>
            </a:r>
          </a:p>
          <a:p>
            <a:pPr>
              <a:spcBef>
                <a:spcPts val="0"/>
              </a:spcBef>
            </a:pPr>
            <a:r>
              <a:rPr lang="en-GB" sz="2600" dirty="0">
                <a:cs typeface="Arial" panose="020B0604020202020204" pitchFamily="34" charset="0"/>
              </a:rPr>
              <a:t>An independent Data and Safety Monitoring Board, which met twice yearly</a:t>
            </a:r>
          </a:p>
        </p:txBody>
      </p:sp>
      <p:pic>
        <p:nvPicPr>
          <p:cNvPr id="5" name="Picture 4" descr="HVTN Community Advisory Board">
            <a:extLst>
              <a:ext uri="{FF2B5EF4-FFF2-40B4-BE49-F238E27FC236}">
                <a16:creationId xmlns:a16="http://schemas.microsoft.com/office/drawing/2014/main" id="{372405AD-0551-47EE-81F7-ECEE65093C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3247" y="2432564"/>
            <a:ext cx="3770370" cy="2508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24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44711"/>
            <a:ext cx="10972800" cy="1143000"/>
          </a:xfrm>
        </p:spPr>
        <p:txBody>
          <a:bodyPr>
            <a:normAutofit/>
          </a:bodyPr>
          <a:lstStyle/>
          <a:p>
            <a:r>
              <a:rPr lang="en-US" dirty="0">
                <a:cs typeface="Calibri Light" panose="020F0302020204030204" pitchFamily="34" charset="0"/>
              </a:rPr>
              <a:t>Statistical design</a:t>
            </a:r>
          </a:p>
        </p:txBody>
      </p:sp>
      <p:sp>
        <p:nvSpPr>
          <p:cNvPr id="6" name="Content Placeholder 1">
            <a:extLst>
              <a:ext uri="{FF2B5EF4-FFF2-40B4-BE49-F238E27FC236}">
                <a16:creationId xmlns:a16="http://schemas.microsoft.com/office/drawing/2014/main" id="{78642D09-A80B-44D8-A493-322D433249AA}"/>
              </a:ext>
            </a:extLst>
          </p:cNvPr>
          <p:cNvSpPr>
            <a:spLocks noGrp="1"/>
          </p:cNvSpPr>
          <p:nvPr>
            <p:ph idx="1"/>
          </p:nvPr>
        </p:nvSpPr>
        <p:spPr>
          <a:xfrm>
            <a:off x="555098" y="1787711"/>
            <a:ext cx="11415773" cy="4389120"/>
          </a:xfrm>
        </p:spPr>
        <p:txBody>
          <a:bodyPr>
            <a:noAutofit/>
          </a:bodyPr>
          <a:lstStyle/>
          <a:p>
            <a:pPr>
              <a:spcBef>
                <a:spcPts val="0"/>
              </a:spcBef>
            </a:pPr>
            <a:r>
              <a:rPr lang="en-US" dirty="0"/>
              <a:t>The trial was designed with 80% power to detect a 50% increase in the hazard of HIV for each contraceptive method compared to each of the others</a:t>
            </a:r>
          </a:p>
          <a:p>
            <a:pPr>
              <a:spcBef>
                <a:spcPts val="0"/>
              </a:spcBef>
            </a:pPr>
            <a:endParaRPr lang="en-US" sz="1200" dirty="0"/>
          </a:p>
          <a:p>
            <a:pPr marL="0" indent="0" algn="ctr">
              <a:spcBef>
                <a:spcPts val="0"/>
              </a:spcBef>
              <a:buNone/>
            </a:pPr>
            <a:r>
              <a:rPr lang="en-US" b="1" dirty="0"/>
              <a:t>DMPA-IM vs copper IUD</a:t>
            </a:r>
            <a:r>
              <a:rPr lang="en-US" dirty="0"/>
              <a:t> | </a:t>
            </a:r>
            <a:r>
              <a:rPr lang="en-US" b="1" dirty="0"/>
              <a:t>DMPA-IM vs LNG implant </a:t>
            </a:r>
            <a:r>
              <a:rPr lang="en-US" dirty="0"/>
              <a:t>| </a:t>
            </a:r>
            <a:r>
              <a:rPr lang="en-US" b="1" dirty="0"/>
              <a:t>copper IUD vs LNG implant </a:t>
            </a:r>
          </a:p>
          <a:p>
            <a:pPr lvl="1">
              <a:spcBef>
                <a:spcPts val="0"/>
              </a:spcBef>
            </a:pPr>
            <a:endParaRPr lang="en-US" sz="1200" b="1" dirty="0"/>
          </a:p>
          <a:p>
            <a:pPr lvl="1">
              <a:spcBef>
                <a:spcPts val="0"/>
              </a:spcBef>
            </a:pPr>
            <a:r>
              <a:rPr lang="en-US" i="1" dirty="0"/>
              <a:t>We chose a 50% increase in HIV risk based on formative work with stakeholders to determine a meaningful difference that would inform policy change.</a:t>
            </a:r>
          </a:p>
          <a:p>
            <a:pPr>
              <a:spcBef>
                <a:spcPts val="0"/>
              </a:spcBef>
            </a:pPr>
            <a:endParaRPr lang="en-US" sz="1200" dirty="0"/>
          </a:p>
          <a:p>
            <a:pPr>
              <a:spcBef>
                <a:spcPts val="0"/>
              </a:spcBef>
            </a:pPr>
            <a:r>
              <a:rPr lang="en-US" dirty="0"/>
              <a:t>Assumptions:</a:t>
            </a:r>
          </a:p>
          <a:p>
            <a:pPr lvl="1">
              <a:spcBef>
                <a:spcPts val="0"/>
              </a:spcBef>
            </a:pPr>
            <a:r>
              <a:rPr lang="en-US" sz="1600" dirty="0"/>
              <a:t>underlying HIV incidence of 3.5 per 100 woman-years</a:t>
            </a:r>
          </a:p>
          <a:p>
            <a:pPr lvl="1">
              <a:spcBef>
                <a:spcPts val="0"/>
              </a:spcBef>
            </a:pPr>
            <a:r>
              <a:rPr lang="en-US" sz="1600" dirty="0"/>
              <a:t>a two-sided type I error rate of 0.04 for each comparison</a:t>
            </a:r>
          </a:p>
          <a:p>
            <a:pPr lvl="1">
              <a:spcBef>
                <a:spcPts val="0"/>
              </a:spcBef>
            </a:pPr>
            <a:r>
              <a:rPr lang="en-US" sz="1600" dirty="0"/>
              <a:t>10% loss to follow-up &amp; 10% dilution of treatment effect due to method discontinuation</a:t>
            </a:r>
          </a:p>
          <a:p>
            <a:pPr>
              <a:spcBef>
                <a:spcPts val="0"/>
              </a:spcBef>
            </a:pPr>
            <a:endParaRPr lang="en-US" sz="1200" dirty="0" smtClean="0"/>
          </a:p>
        </p:txBody>
      </p:sp>
    </p:spTree>
    <p:extLst>
      <p:ext uri="{BB962C8B-B14F-4D97-AF65-F5344CB8AC3E}">
        <p14:creationId xmlns:p14="http://schemas.microsoft.com/office/powerpoint/2010/main" val="80717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6751EE-F4DF-0543-875D-30EE776CF249}"/>
              </a:ext>
            </a:extLst>
          </p:cNvPr>
          <p:cNvSpPr>
            <a:spLocks noGrp="1"/>
          </p:cNvSpPr>
          <p:nvPr>
            <p:ph idx="1"/>
          </p:nvPr>
        </p:nvSpPr>
        <p:spPr>
          <a:xfrm>
            <a:off x="522361" y="1979859"/>
            <a:ext cx="10953056" cy="1193291"/>
          </a:xfrm>
        </p:spPr>
        <p:txBody>
          <a:bodyPr>
            <a:normAutofit/>
          </a:bodyPr>
          <a:lstStyle/>
          <a:p>
            <a:pPr marL="0" indent="0">
              <a:spcBef>
                <a:spcPts val="0"/>
              </a:spcBef>
              <a:buNone/>
            </a:pPr>
            <a:r>
              <a:rPr lang="en-US" sz="2400" dirty="0"/>
              <a:t>To do the ECHO trial well, the team, funders, and DSMB agreed prior to initiation that a key operational metrics would be reviewed continually during the study and if not met would trigger careful reevaluation of whether to stop the trial: </a:t>
            </a:r>
          </a:p>
        </p:txBody>
      </p:sp>
      <p:sp>
        <p:nvSpPr>
          <p:cNvPr id="3" name="Title 2">
            <a:extLst>
              <a:ext uri="{FF2B5EF4-FFF2-40B4-BE49-F238E27FC236}">
                <a16:creationId xmlns:a16="http://schemas.microsoft.com/office/drawing/2014/main" id="{C4FB5BEB-ED67-FD4D-A98A-1CB64E4B1D3E}"/>
              </a:ext>
            </a:extLst>
          </p:cNvPr>
          <p:cNvSpPr>
            <a:spLocks noGrp="1"/>
          </p:cNvSpPr>
          <p:nvPr>
            <p:ph type="title"/>
          </p:nvPr>
        </p:nvSpPr>
        <p:spPr>
          <a:xfrm>
            <a:off x="609600" y="704088"/>
            <a:ext cx="10972800" cy="1143000"/>
          </a:xfrm>
        </p:spPr>
        <p:txBody>
          <a:bodyPr>
            <a:normAutofit/>
          </a:bodyPr>
          <a:lstStyle/>
          <a:p>
            <a:r>
              <a:rPr lang="en-US" sz="5000" dirty="0"/>
              <a:t>ECHO performance metrics</a:t>
            </a:r>
          </a:p>
        </p:txBody>
      </p:sp>
      <p:graphicFrame>
        <p:nvGraphicFramePr>
          <p:cNvPr id="17" name="Table 16"/>
          <p:cNvGraphicFramePr>
            <a:graphicFrameLocks noGrp="1"/>
          </p:cNvGraphicFramePr>
          <p:nvPr>
            <p:extLst/>
          </p:nvPr>
        </p:nvGraphicFramePr>
        <p:xfrm>
          <a:off x="2087800" y="3244298"/>
          <a:ext cx="7446733" cy="3261360"/>
        </p:xfrm>
        <a:graphic>
          <a:graphicData uri="http://schemas.openxmlformats.org/drawingml/2006/table">
            <a:tbl>
              <a:tblPr firstRow="1" bandRow="1">
                <a:tableStyleId>{5C22544A-7EE6-4342-B048-85BDC9FD1C3A}</a:tableStyleId>
              </a:tblPr>
              <a:tblGrid>
                <a:gridCol w="2633665">
                  <a:extLst>
                    <a:ext uri="{9D8B030D-6E8A-4147-A177-3AD203B41FA5}">
                      <a16:colId xmlns:a16="http://schemas.microsoft.com/office/drawing/2014/main" val="778117766"/>
                    </a:ext>
                  </a:extLst>
                </a:gridCol>
                <a:gridCol w="4813068">
                  <a:extLst>
                    <a:ext uri="{9D8B030D-6E8A-4147-A177-3AD203B41FA5}">
                      <a16:colId xmlns:a16="http://schemas.microsoft.com/office/drawing/2014/main" val="2962185397"/>
                    </a:ext>
                  </a:extLst>
                </a:gridCol>
              </a:tblGrid>
              <a:tr h="303150">
                <a:tc>
                  <a:txBody>
                    <a:bodyPr/>
                    <a:lstStyle/>
                    <a:p>
                      <a:r>
                        <a:rPr lang="en-US" sz="1600" dirty="0"/>
                        <a:t>ECHO Performance Standard</a:t>
                      </a:r>
                    </a:p>
                  </a:txBody>
                  <a:tcPr>
                    <a:solidFill>
                      <a:schemeClr val="tx2">
                        <a:lumMod val="60000"/>
                        <a:lumOff val="40000"/>
                      </a:schemeClr>
                    </a:solidFill>
                  </a:tcPr>
                </a:tc>
                <a:tc>
                  <a:txBody>
                    <a:bodyPr/>
                    <a:lstStyle/>
                    <a:p>
                      <a:r>
                        <a:rPr lang="en-US" sz="1600" dirty="0"/>
                        <a:t>Target (*=overall</a:t>
                      </a:r>
                      <a:r>
                        <a:rPr lang="en-US" sz="1600" baseline="0" dirty="0"/>
                        <a:t> </a:t>
                      </a:r>
                      <a:r>
                        <a:rPr lang="en-US" sz="1600" u="sng" baseline="0" dirty="0"/>
                        <a:t>and at each site</a:t>
                      </a:r>
                      <a:r>
                        <a:rPr lang="en-US" sz="1600" u="none" baseline="0" dirty="0"/>
                        <a:t>)</a:t>
                      </a:r>
                      <a:endParaRPr lang="en-US" sz="1600" dirty="0"/>
                    </a:p>
                  </a:txBody>
                  <a:tcPr>
                    <a:solidFill>
                      <a:schemeClr val="tx2">
                        <a:lumMod val="60000"/>
                        <a:lumOff val="40000"/>
                      </a:schemeClr>
                    </a:solidFill>
                  </a:tcPr>
                </a:tc>
                <a:extLst>
                  <a:ext uri="{0D108BD9-81ED-4DB2-BD59-A6C34878D82A}">
                    <a16:rowId xmlns:a16="http://schemas.microsoft.com/office/drawing/2014/main" val="2884435882"/>
                  </a:ext>
                </a:extLst>
              </a:tr>
              <a:tr h="303150">
                <a:tc>
                  <a:txBody>
                    <a:bodyPr/>
                    <a:lstStyle/>
                    <a:p>
                      <a:r>
                        <a:rPr lang="en-US" sz="1600" dirty="0"/>
                        <a:t>#1</a:t>
                      </a:r>
                      <a:r>
                        <a:rPr lang="en-US" sz="1600" baseline="0" dirty="0"/>
                        <a:t>  Accrual</a:t>
                      </a:r>
                      <a:endParaRPr lang="en-US" sz="1600" dirty="0"/>
                    </a:p>
                  </a:txBody>
                  <a:tcPr>
                    <a:solidFill>
                      <a:schemeClr val="tx2">
                        <a:lumMod val="20000"/>
                        <a:lumOff val="80000"/>
                      </a:schemeClr>
                    </a:solidFill>
                  </a:tcPr>
                </a:tc>
                <a:tc>
                  <a:txBody>
                    <a:bodyPr/>
                    <a:lstStyle/>
                    <a:p>
                      <a:r>
                        <a:rPr lang="en-US" sz="1600" b="0" dirty="0"/>
                        <a:t>Achieve target</a:t>
                      </a:r>
                      <a:r>
                        <a:rPr lang="en-US" sz="1600" b="0" baseline="0" dirty="0"/>
                        <a:t> sample within ~18 months </a:t>
                      </a:r>
                      <a:endParaRPr lang="en-US" sz="1600" b="0" dirty="0"/>
                    </a:p>
                  </a:txBody>
                  <a:tcPr>
                    <a:solidFill>
                      <a:schemeClr val="tx2">
                        <a:lumMod val="20000"/>
                        <a:lumOff val="80000"/>
                      </a:schemeClr>
                    </a:solidFill>
                  </a:tcPr>
                </a:tc>
                <a:extLst>
                  <a:ext uri="{0D108BD9-81ED-4DB2-BD59-A6C34878D82A}">
                    <a16:rowId xmlns:a16="http://schemas.microsoft.com/office/drawing/2014/main" val="52365091"/>
                  </a:ext>
                </a:extLst>
              </a:tr>
              <a:tr h="303150">
                <a:tc>
                  <a:txBody>
                    <a:bodyPr/>
                    <a:lstStyle/>
                    <a:p>
                      <a:r>
                        <a:rPr lang="en-US" sz="1600" dirty="0"/>
                        <a:t>#2  Method refusal </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&lt;5% of subjects*</a:t>
                      </a:r>
                    </a:p>
                  </a:txBody>
                  <a:tcPr>
                    <a:solidFill>
                      <a:schemeClr val="tx2">
                        <a:lumMod val="20000"/>
                        <a:lumOff val="80000"/>
                      </a:schemeClr>
                    </a:solidFill>
                  </a:tcPr>
                </a:tc>
                <a:extLst>
                  <a:ext uri="{0D108BD9-81ED-4DB2-BD59-A6C34878D82A}">
                    <a16:rowId xmlns:a16="http://schemas.microsoft.com/office/drawing/2014/main" val="3320721259"/>
                  </a:ext>
                </a:extLst>
              </a:tr>
              <a:tr h="508728">
                <a:tc>
                  <a:txBody>
                    <a:bodyPr/>
                    <a:lstStyle/>
                    <a:p>
                      <a:r>
                        <a:rPr lang="en-US" sz="1600" dirty="0"/>
                        <a:t>#3</a:t>
                      </a:r>
                      <a:r>
                        <a:rPr lang="en-US" sz="1600" baseline="0" dirty="0"/>
                        <a:t>  Retention</a:t>
                      </a:r>
                      <a:endParaRPr lang="en-US" sz="1600" dirty="0"/>
                    </a:p>
                  </a:txBody>
                  <a:tcPr>
                    <a:solidFill>
                      <a:schemeClr val="tx2">
                        <a:lumMod val="20000"/>
                        <a:lumOff val="80000"/>
                      </a:schemeClr>
                    </a:solidFill>
                  </a:tcPr>
                </a:tc>
                <a:tc>
                  <a:txBody>
                    <a:bodyPr/>
                    <a:lstStyle/>
                    <a:p>
                      <a:r>
                        <a:rPr lang="en-US" sz="1600" b="0" dirty="0"/>
                        <a:t>Per-visit completion of ≥90% and ≤10% of expected person-years lost*</a:t>
                      </a:r>
                    </a:p>
                  </a:txBody>
                  <a:tcPr>
                    <a:solidFill>
                      <a:schemeClr val="tx2">
                        <a:lumMod val="20000"/>
                        <a:lumOff val="80000"/>
                      </a:schemeClr>
                    </a:solidFill>
                  </a:tcPr>
                </a:tc>
                <a:extLst>
                  <a:ext uri="{0D108BD9-81ED-4DB2-BD59-A6C34878D82A}">
                    <a16:rowId xmlns:a16="http://schemas.microsoft.com/office/drawing/2014/main" val="2249694665"/>
                  </a:ext>
                </a:extLst>
              </a:tr>
              <a:tr h="303150">
                <a:tc>
                  <a:txBody>
                    <a:bodyPr/>
                    <a:lstStyle/>
                    <a:p>
                      <a:r>
                        <a:rPr lang="en-US" sz="1600" dirty="0"/>
                        <a:t>#4  Method discontinuation</a:t>
                      </a:r>
                    </a:p>
                  </a:txBody>
                  <a:tcPr>
                    <a:solidFill>
                      <a:schemeClr val="tx2">
                        <a:lumMod val="20000"/>
                        <a:lumOff val="80000"/>
                      </a:schemeClr>
                    </a:solidFill>
                  </a:tcPr>
                </a:tc>
                <a:tc>
                  <a:txBody>
                    <a:bodyPr/>
                    <a:lstStyle/>
                    <a:p>
                      <a:r>
                        <a:rPr lang="en-US" sz="1600" b="0" dirty="0"/>
                        <a:t>≤10% </a:t>
                      </a:r>
                      <a:r>
                        <a:rPr lang="en-GB" sz="1600" b="0" dirty="0"/>
                        <a:t>of all person-time off assigned method*</a:t>
                      </a:r>
                      <a:endParaRPr lang="en-US" sz="1600" b="0" dirty="0"/>
                    </a:p>
                  </a:txBody>
                  <a:tcPr>
                    <a:solidFill>
                      <a:schemeClr val="tx2">
                        <a:lumMod val="20000"/>
                        <a:lumOff val="80000"/>
                      </a:schemeClr>
                    </a:solidFill>
                  </a:tcPr>
                </a:tc>
                <a:extLst>
                  <a:ext uri="{0D108BD9-81ED-4DB2-BD59-A6C34878D82A}">
                    <a16:rowId xmlns:a16="http://schemas.microsoft.com/office/drawing/2014/main" val="1289554330"/>
                  </a:ext>
                </a:extLst>
              </a:tr>
              <a:tr h="303150">
                <a:tc>
                  <a:txBody>
                    <a:bodyPr/>
                    <a:lstStyle/>
                    <a:p>
                      <a:r>
                        <a:rPr lang="en-US" sz="1600" i="1" dirty="0"/>
                        <a:t>#5  HIV incidence</a:t>
                      </a:r>
                    </a:p>
                  </a:txBody>
                  <a:tcPr>
                    <a:solidFill>
                      <a:schemeClr val="tx2">
                        <a:lumMod val="20000"/>
                        <a:lumOff val="80000"/>
                      </a:schemeClr>
                    </a:solidFill>
                  </a:tcPr>
                </a:tc>
                <a:tc>
                  <a:txBody>
                    <a:bodyPr/>
                    <a:lstStyle/>
                    <a:p>
                      <a:r>
                        <a:rPr lang="en-GB" sz="1600" b="0" i="1" dirty="0"/>
                        <a:t>sufficient to meet the study objectives (≥3.5%/year)</a:t>
                      </a:r>
                      <a:endParaRPr lang="en-US" sz="1600" b="0" i="1" dirty="0"/>
                    </a:p>
                  </a:txBody>
                  <a:tcPr>
                    <a:solidFill>
                      <a:schemeClr val="tx2">
                        <a:lumMod val="20000"/>
                        <a:lumOff val="80000"/>
                      </a:schemeClr>
                    </a:solidFill>
                  </a:tcPr>
                </a:tc>
                <a:extLst>
                  <a:ext uri="{0D108BD9-81ED-4DB2-BD59-A6C34878D82A}">
                    <a16:rowId xmlns:a16="http://schemas.microsoft.com/office/drawing/2014/main" val="912478133"/>
                  </a:ext>
                </a:extLst>
              </a:tr>
              <a:tr h="303150">
                <a:tc>
                  <a:txBody>
                    <a:bodyPr/>
                    <a:lstStyle/>
                    <a:p>
                      <a:r>
                        <a:rPr lang="en-US" sz="1600" dirty="0"/>
                        <a:t>#6  Ineligible</a:t>
                      </a:r>
                      <a:r>
                        <a:rPr lang="en-US" sz="1600" baseline="0" dirty="0"/>
                        <a:t> enrollments</a:t>
                      </a:r>
                      <a:endParaRPr lang="en-US" sz="1600" dirty="0"/>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t>&lt;</a:t>
                      </a:r>
                      <a:r>
                        <a:rPr lang="en-US" sz="1600" b="0" dirty="0"/>
                        <a:t>1-2% of total*</a:t>
                      </a:r>
                    </a:p>
                  </a:txBody>
                  <a:tcPr>
                    <a:solidFill>
                      <a:schemeClr val="tx2">
                        <a:lumMod val="20000"/>
                        <a:lumOff val="80000"/>
                      </a:schemeClr>
                    </a:solidFill>
                  </a:tcPr>
                </a:tc>
                <a:extLst>
                  <a:ext uri="{0D108BD9-81ED-4DB2-BD59-A6C34878D82A}">
                    <a16:rowId xmlns:a16="http://schemas.microsoft.com/office/drawing/2014/main" val="4033520911"/>
                  </a:ext>
                </a:extLst>
              </a:tr>
              <a:tr h="303150">
                <a:tc>
                  <a:txBody>
                    <a:bodyPr/>
                    <a:lstStyle/>
                    <a:p>
                      <a:r>
                        <a:rPr lang="en-US" sz="1600" dirty="0"/>
                        <a:t>#7  HIV endpoint adjudication</a:t>
                      </a:r>
                    </a:p>
                  </a:txBody>
                  <a:tcPr>
                    <a:solidFill>
                      <a:schemeClr val="tx2">
                        <a:lumMod val="20000"/>
                        <a:lumOff val="80000"/>
                      </a:schemeClr>
                    </a:solidFill>
                  </a:tcPr>
                </a:tc>
                <a:tc>
                  <a:txBody>
                    <a:bodyPr/>
                    <a:lstStyle/>
                    <a:p>
                      <a:r>
                        <a:rPr lang="en-US" sz="1600" b="0" dirty="0"/>
                        <a:t>up-to-date for each DSMB review*</a:t>
                      </a:r>
                    </a:p>
                  </a:txBody>
                  <a:tcPr>
                    <a:solidFill>
                      <a:schemeClr val="tx2">
                        <a:lumMod val="20000"/>
                        <a:lumOff val="80000"/>
                      </a:schemeClr>
                    </a:solidFill>
                  </a:tcPr>
                </a:tc>
                <a:extLst>
                  <a:ext uri="{0D108BD9-81ED-4DB2-BD59-A6C34878D82A}">
                    <a16:rowId xmlns:a16="http://schemas.microsoft.com/office/drawing/2014/main" val="651182220"/>
                  </a:ext>
                </a:extLst>
              </a:tr>
              <a:tr h="303150">
                <a:tc>
                  <a:txBody>
                    <a:bodyPr/>
                    <a:lstStyle/>
                    <a:p>
                      <a:r>
                        <a:rPr lang="en-US" sz="1600" dirty="0"/>
                        <a:t>#8  Data</a:t>
                      </a:r>
                      <a:r>
                        <a:rPr lang="en-US" sz="1600" baseline="0" dirty="0"/>
                        <a:t> quality</a:t>
                      </a:r>
                      <a:endParaRPr lang="en-US" sz="1600" dirty="0"/>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current for each DSMB, QC ≤5/100 CRFs, fax time ≤7d*</a:t>
                      </a:r>
                    </a:p>
                  </a:txBody>
                  <a:tcPr>
                    <a:solidFill>
                      <a:schemeClr val="tx2">
                        <a:lumMod val="20000"/>
                        <a:lumOff val="80000"/>
                      </a:schemeClr>
                    </a:solidFill>
                  </a:tcPr>
                </a:tc>
                <a:extLst>
                  <a:ext uri="{0D108BD9-81ED-4DB2-BD59-A6C34878D82A}">
                    <a16:rowId xmlns:a16="http://schemas.microsoft.com/office/drawing/2014/main" val="2190939951"/>
                  </a:ext>
                </a:extLst>
              </a:tr>
            </a:tbl>
          </a:graphicData>
        </a:graphic>
      </p:graphicFrame>
    </p:spTree>
    <p:extLst>
      <p:ext uri="{BB962C8B-B14F-4D97-AF65-F5344CB8AC3E}">
        <p14:creationId xmlns:p14="http://schemas.microsoft.com/office/powerpoint/2010/main" val="253901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r="-4000"/>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2095500" y="1499616"/>
            <a:ext cx="8229600" cy="85725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endParaRPr>
          </a:p>
        </p:txBody>
      </p:sp>
      <p:sp>
        <p:nvSpPr>
          <p:cNvPr id="8" name="Title 2"/>
          <p:cNvSpPr txBox="1">
            <a:spLocks/>
          </p:cNvSpPr>
          <p:nvPr/>
        </p:nvSpPr>
        <p:spPr>
          <a:xfrm>
            <a:off x="1992315" y="424553"/>
            <a:ext cx="8299847" cy="971550"/>
          </a:xfrm>
          <a:prstGeom prst="rect">
            <a:avLst/>
          </a:prstGeom>
          <a:solidFill>
            <a:schemeClr val="bg1">
              <a:alpha val="0"/>
            </a:schemeClr>
          </a:solidFill>
        </p:spPr>
        <p:txBody>
          <a:bodyPr vert="horz" lIns="216000" rIns="24300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prstClr val="white"/>
                </a:solidFill>
                <a:effectLst/>
                <a:uLnTx/>
                <a:uFillTx/>
                <a:latin typeface="Calibri Light" panose="020F0302020204030204" pitchFamily="34" charset="0"/>
                <a:ea typeface="+mj-ea"/>
                <a:cs typeface="Calibri Light" panose="020F0302020204030204" pitchFamily="34" charset="0"/>
              </a:rPr>
              <a:t>What did ECHO find?</a:t>
            </a:r>
            <a:endParaRPr kumimoji="0" lang="en-GB" sz="5400" b="1" i="0" u="none" strike="noStrike" kern="1200" cap="none" spc="0" normalizeH="0" baseline="0" noProof="0" dirty="0">
              <a:ln>
                <a:noFill/>
              </a:ln>
              <a:solidFill>
                <a:prstClr val="white"/>
              </a:solidFill>
              <a:effectLst/>
              <a:uLnTx/>
              <a:uFillTx/>
              <a:latin typeface="Calibri Light" panose="020F0302020204030204" pitchFamily="34" charset="0"/>
              <a:ea typeface="+mj-ea"/>
              <a:cs typeface="Calibri Light" panose="020F0302020204030204" pitchFamily="34" charset="0"/>
            </a:endParaRPr>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74755" y="6151421"/>
            <a:ext cx="1134950" cy="502663"/>
          </a:xfrm>
          <a:prstGeom prst="rect">
            <a:avLst/>
          </a:prstGeom>
        </p:spPr>
      </p:pic>
    </p:spTree>
    <p:extLst>
      <p:ext uri="{BB962C8B-B14F-4D97-AF65-F5344CB8AC3E}">
        <p14:creationId xmlns:p14="http://schemas.microsoft.com/office/powerpoint/2010/main" val="2444331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5000" dirty="0" smtClean="0"/>
              <a:t>Enrolment and </a:t>
            </a:r>
            <a:r>
              <a:rPr lang="en-US" sz="5000" dirty="0" err="1" smtClean="0"/>
              <a:t>randomised</a:t>
            </a:r>
            <a:r>
              <a:rPr lang="en-US" sz="5000" dirty="0" smtClean="0"/>
              <a:t> assignments</a:t>
            </a:r>
            <a:endParaRPr lang="en-US" sz="5000" dirty="0"/>
          </a:p>
        </p:txBody>
      </p:sp>
      <p:cxnSp>
        <p:nvCxnSpPr>
          <p:cNvPr id="12" name="Straight Connector 11"/>
          <p:cNvCxnSpPr/>
          <p:nvPr/>
        </p:nvCxnSpPr>
        <p:spPr>
          <a:xfrm>
            <a:off x="6097656" y="3643228"/>
            <a:ext cx="2696" cy="482349"/>
          </a:xfrm>
          <a:prstGeom prst="line">
            <a:avLst/>
          </a:prstGeom>
          <a:ln w="25400">
            <a:solidFill>
              <a:srgbClr val="008D8A"/>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694672" y="1847209"/>
            <a:ext cx="6805968" cy="799738"/>
          </a:xfrm>
          <a:prstGeom prst="rect">
            <a:avLst/>
          </a:prstGeom>
          <a:solidFill>
            <a:schemeClr val="accent3">
              <a:lumMod val="50000"/>
            </a:schemeClr>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w="0"/>
                <a:solidFill>
                  <a:prstClr val="white"/>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7829 </a:t>
            </a:r>
            <a:r>
              <a:rPr kumimoji="0" lang="en-GB" sz="24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women ages 16-35 desiring contraception and willing to be randomised</a:t>
            </a:r>
          </a:p>
        </p:txBody>
      </p:sp>
      <p:sp>
        <p:nvSpPr>
          <p:cNvPr id="15" name="TextBox 14"/>
          <p:cNvSpPr txBox="1"/>
          <p:nvPr/>
        </p:nvSpPr>
        <p:spPr>
          <a:xfrm>
            <a:off x="5064172" y="4054134"/>
            <a:ext cx="2046953" cy="890696"/>
          </a:xfrm>
          <a:prstGeom prst="rect">
            <a:avLst/>
          </a:prstGeom>
          <a:solidFill>
            <a:schemeClr val="accent3">
              <a:lumMod val="50000"/>
            </a:schemeClr>
          </a:solidFill>
          <a:ln>
            <a:noFill/>
          </a:ln>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rPr>
              <a:t>Copper IUD</a:t>
            </a:r>
            <a:endPar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r>
              <a:rPr kumimoji="0" lang="en-GB" sz="20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rPr>
              <a:t>2607 </a:t>
            </a: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women)</a:t>
            </a:r>
            <a:endPar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cxnSp>
        <p:nvCxnSpPr>
          <p:cNvPr id="18" name="Straight Connector 17"/>
          <p:cNvCxnSpPr/>
          <p:nvPr/>
        </p:nvCxnSpPr>
        <p:spPr>
          <a:xfrm flipH="1">
            <a:off x="4209544" y="3711501"/>
            <a:ext cx="487002" cy="342574"/>
          </a:xfrm>
          <a:prstGeom prst="line">
            <a:avLst/>
          </a:prstGeom>
          <a:ln w="25400">
            <a:solidFill>
              <a:srgbClr val="008D8A"/>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329777" y="3613157"/>
            <a:ext cx="717237" cy="505398"/>
          </a:xfrm>
          <a:prstGeom prst="line">
            <a:avLst/>
          </a:prstGeom>
          <a:ln w="25400">
            <a:solidFill>
              <a:srgbClr val="008D8A"/>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671348" y="2936865"/>
            <a:ext cx="2849304" cy="793941"/>
          </a:xfrm>
          <a:prstGeom prst="rect">
            <a:avLst/>
          </a:prstGeom>
          <a:solidFill>
            <a:schemeClr val="accent3">
              <a:lumMod val="50000"/>
            </a:schemeClr>
          </a:solidFill>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Randomise</a:t>
            </a:r>
            <a:b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(1:1:1 ratio)</a:t>
            </a:r>
          </a:p>
        </p:txBody>
      </p:sp>
      <p:sp>
        <p:nvSpPr>
          <p:cNvPr id="21" name="TextBox 20"/>
          <p:cNvSpPr txBox="1"/>
          <p:nvPr/>
        </p:nvSpPr>
        <p:spPr>
          <a:xfrm>
            <a:off x="2172410" y="4037996"/>
            <a:ext cx="2046953" cy="906834"/>
          </a:xfrm>
          <a:prstGeom prst="rect">
            <a:avLst/>
          </a:prstGeom>
          <a:solidFill>
            <a:schemeClr val="accent3">
              <a:lumMod val="50000"/>
            </a:schemeClr>
          </a:solidFill>
          <a:ln>
            <a:noFill/>
          </a:ln>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DMPA</a:t>
            </a:r>
            <a:r>
              <a:rPr kumimoji="0" lang="en-ZA" sz="2000" b="1" i="0" u="none" strike="noStrike" kern="1200" cap="none" spc="0" normalizeH="0" baseline="0" noProof="0" dirty="0">
                <a:ln>
                  <a:noFill/>
                </a:ln>
                <a:solidFill>
                  <a:prstClr val="white"/>
                </a:solidFill>
                <a:effectLst/>
                <a:uLnTx/>
                <a:uFillTx/>
                <a:latin typeface="Calibri"/>
                <a:ea typeface="+mn-ea"/>
                <a:cs typeface="+mn-cs"/>
              </a:rPr>
              <a:t>‒IM</a:t>
            </a:r>
            <a:endPar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r>
              <a:rPr kumimoji="0" lang="en-GB" sz="20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rPr>
              <a:t>2609 </a:t>
            </a: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women)</a:t>
            </a:r>
            <a:endPar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2" name="TextBox 21"/>
          <p:cNvSpPr txBox="1"/>
          <p:nvPr/>
        </p:nvSpPr>
        <p:spPr>
          <a:xfrm>
            <a:off x="7955934" y="4067074"/>
            <a:ext cx="2046953" cy="889184"/>
          </a:xfrm>
          <a:prstGeom prst="rect">
            <a:avLst/>
          </a:prstGeom>
          <a:solidFill>
            <a:schemeClr val="accent3">
              <a:lumMod val="50000"/>
            </a:schemeClr>
          </a:solidFill>
          <a:ln>
            <a:noFill/>
          </a:ln>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rPr>
              <a:t>LNG implant</a:t>
            </a:r>
            <a:endPar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r>
              <a:rPr kumimoji="0" lang="en-GB" sz="20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rPr>
              <a:t>2613 </a:t>
            </a: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women)</a:t>
            </a:r>
            <a:endPar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aphicFrame>
        <p:nvGraphicFramePr>
          <p:cNvPr id="14" name="Content Placeholder 3">
            <a:extLst>
              <a:ext uri="{FF2B5EF4-FFF2-40B4-BE49-F238E27FC236}">
                <a16:creationId xmlns:a16="http://schemas.microsoft.com/office/drawing/2014/main" id="{9494A1D8-5B0B-4C28-A790-A018DF6406D9}"/>
              </a:ext>
            </a:extLst>
          </p:cNvPr>
          <p:cNvGraphicFramePr>
            <a:graphicFrameLocks noGrp="1"/>
          </p:cNvGraphicFramePr>
          <p:nvPr>
            <p:ph idx="1"/>
            <p:extLst>
              <p:ext uri="{D42A27DB-BD31-4B8C-83A1-F6EECF244321}">
                <p14:modId xmlns:p14="http://schemas.microsoft.com/office/powerpoint/2010/main" val="3754831484"/>
              </p:ext>
            </p:extLst>
          </p:nvPr>
        </p:nvGraphicFramePr>
        <p:xfrm>
          <a:off x="2034524" y="5345064"/>
          <a:ext cx="8229224" cy="1097280"/>
        </p:xfrm>
        <a:graphic>
          <a:graphicData uri="http://schemas.openxmlformats.org/drawingml/2006/table">
            <a:tbl>
              <a:tblPr firstRow="1" bandRow="1">
                <a:tableStyleId>{5C22544A-7EE6-4342-B048-85BDC9FD1C3A}</a:tableStyleId>
              </a:tblPr>
              <a:tblGrid>
                <a:gridCol w="2057306">
                  <a:extLst>
                    <a:ext uri="{9D8B030D-6E8A-4147-A177-3AD203B41FA5}">
                      <a16:colId xmlns:a16="http://schemas.microsoft.com/office/drawing/2014/main" val="3966195790"/>
                    </a:ext>
                  </a:extLst>
                </a:gridCol>
                <a:gridCol w="2057306">
                  <a:extLst>
                    <a:ext uri="{9D8B030D-6E8A-4147-A177-3AD203B41FA5}">
                      <a16:colId xmlns:a16="http://schemas.microsoft.com/office/drawing/2014/main" val="3104194887"/>
                    </a:ext>
                  </a:extLst>
                </a:gridCol>
                <a:gridCol w="2057306">
                  <a:extLst>
                    <a:ext uri="{9D8B030D-6E8A-4147-A177-3AD203B41FA5}">
                      <a16:colId xmlns:a16="http://schemas.microsoft.com/office/drawing/2014/main" val="3598154344"/>
                    </a:ext>
                  </a:extLst>
                </a:gridCol>
                <a:gridCol w="2057306">
                  <a:extLst>
                    <a:ext uri="{9D8B030D-6E8A-4147-A177-3AD203B41FA5}">
                      <a16:colId xmlns:a16="http://schemas.microsoft.com/office/drawing/2014/main" val="1246337777"/>
                    </a:ext>
                  </a:extLst>
                </a:gridCol>
              </a:tblGrid>
              <a:tr h="1057317">
                <a:tc>
                  <a:txBody>
                    <a:bodyPr/>
                    <a:lstStyle/>
                    <a:p>
                      <a:pPr marL="0" marR="0" indent="0" algn="ctr" defTabSz="914400" rtl="0" eaLnBrk="1" fontAlgn="auto" latinLnBrk="0" hangingPunct="1">
                        <a:lnSpc>
                          <a:spcPct val="100000"/>
                        </a:lnSpc>
                        <a:spcBef>
                          <a:spcPts val="1200"/>
                        </a:spcBef>
                        <a:spcAft>
                          <a:spcPts val="0"/>
                        </a:spcAft>
                        <a:buClrTx/>
                        <a:buSzTx/>
                        <a:buFontTx/>
                        <a:buNone/>
                        <a:tabLst/>
                        <a:defRPr/>
                      </a:pPr>
                      <a:r>
                        <a:rPr lang="en-US" sz="2800" dirty="0">
                          <a:solidFill>
                            <a:schemeClr val="bg1"/>
                          </a:solidFill>
                        </a:rPr>
                        <a:t>Eswatini</a:t>
                      </a:r>
                    </a:p>
                    <a:p>
                      <a:pPr marL="0" marR="0" indent="0" algn="ctr" defTabSz="914400" rtl="0" eaLnBrk="1" fontAlgn="auto" latinLnBrk="0" hangingPunct="1">
                        <a:lnSpc>
                          <a:spcPct val="100000"/>
                        </a:lnSpc>
                        <a:spcBef>
                          <a:spcPts val="1200"/>
                        </a:spcBef>
                        <a:spcAft>
                          <a:spcPts val="0"/>
                        </a:spcAft>
                        <a:buClrTx/>
                        <a:buSzTx/>
                        <a:buFontTx/>
                        <a:buNone/>
                        <a:tabLst/>
                        <a:defRPr/>
                      </a:pPr>
                      <a:r>
                        <a:rPr lang="en-US" sz="2800" dirty="0">
                          <a:solidFill>
                            <a:schemeClr val="bg1"/>
                          </a:solidFill>
                        </a:rPr>
                        <a:t>502</a:t>
                      </a:r>
                    </a:p>
                  </a:txBody>
                  <a:tcPr marL="93941" marR="939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marL="0" marR="0" indent="0" algn="ctr" defTabSz="914400" rtl="0" eaLnBrk="1" fontAlgn="auto" latinLnBrk="0" hangingPunct="1">
                        <a:lnSpc>
                          <a:spcPct val="100000"/>
                        </a:lnSpc>
                        <a:spcBef>
                          <a:spcPts val="1200"/>
                        </a:spcBef>
                        <a:spcAft>
                          <a:spcPts val="0"/>
                        </a:spcAft>
                        <a:buClrTx/>
                        <a:buSzTx/>
                        <a:buFontTx/>
                        <a:buNone/>
                        <a:tabLst/>
                        <a:defRPr/>
                      </a:pPr>
                      <a:r>
                        <a:rPr lang="en-US" sz="2800" dirty="0">
                          <a:solidFill>
                            <a:schemeClr val="bg1"/>
                          </a:solidFill>
                        </a:rPr>
                        <a:t>Kenya</a:t>
                      </a:r>
                    </a:p>
                    <a:p>
                      <a:pPr marL="0" marR="0" indent="0" algn="ctr" defTabSz="914400" rtl="0" eaLnBrk="1" fontAlgn="auto" latinLnBrk="0" hangingPunct="1">
                        <a:lnSpc>
                          <a:spcPct val="100000"/>
                        </a:lnSpc>
                        <a:spcBef>
                          <a:spcPts val="1200"/>
                        </a:spcBef>
                        <a:spcAft>
                          <a:spcPts val="0"/>
                        </a:spcAft>
                        <a:buClrTx/>
                        <a:buSzTx/>
                        <a:buFontTx/>
                        <a:buNone/>
                        <a:tabLst/>
                        <a:defRPr/>
                      </a:pPr>
                      <a:r>
                        <a:rPr lang="en-US" sz="2800" dirty="0">
                          <a:solidFill>
                            <a:schemeClr val="bg1"/>
                          </a:solidFill>
                        </a:rPr>
                        <a:t>901</a:t>
                      </a:r>
                    </a:p>
                  </a:txBody>
                  <a:tcPr marL="93941" marR="939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marL="0" marR="0" indent="0" algn="ctr" defTabSz="914400" rtl="0" eaLnBrk="1" fontAlgn="auto" latinLnBrk="0" hangingPunct="1">
                        <a:lnSpc>
                          <a:spcPct val="100000"/>
                        </a:lnSpc>
                        <a:spcBef>
                          <a:spcPts val="1200"/>
                        </a:spcBef>
                        <a:spcAft>
                          <a:spcPts val="0"/>
                        </a:spcAft>
                        <a:buClrTx/>
                        <a:buSzTx/>
                        <a:buFontTx/>
                        <a:buNone/>
                        <a:tabLst/>
                        <a:defRPr/>
                      </a:pPr>
                      <a:r>
                        <a:rPr lang="en-US" sz="2800" dirty="0">
                          <a:solidFill>
                            <a:schemeClr val="bg1"/>
                          </a:solidFill>
                        </a:rPr>
                        <a:t>South Africa</a:t>
                      </a:r>
                    </a:p>
                    <a:p>
                      <a:pPr marL="0" marR="0" indent="0" algn="ctr" defTabSz="914400" rtl="0" eaLnBrk="1" fontAlgn="auto" latinLnBrk="0" hangingPunct="1">
                        <a:lnSpc>
                          <a:spcPct val="100000"/>
                        </a:lnSpc>
                        <a:spcBef>
                          <a:spcPts val="1200"/>
                        </a:spcBef>
                        <a:spcAft>
                          <a:spcPts val="0"/>
                        </a:spcAft>
                        <a:buClrTx/>
                        <a:buSzTx/>
                        <a:buFontTx/>
                        <a:buNone/>
                        <a:tabLst/>
                        <a:defRPr/>
                      </a:pPr>
                      <a:r>
                        <a:rPr lang="en-US" sz="2800" dirty="0" smtClean="0">
                          <a:solidFill>
                            <a:schemeClr val="bg1"/>
                          </a:solidFill>
                        </a:rPr>
                        <a:t>5768</a:t>
                      </a:r>
                      <a:endParaRPr lang="en-US" sz="2800" dirty="0">
                        <a:solidFill>
                          <a:schemeClr val="bg1"/>
                        </a:solidFill>
                      </a:endParaRPr>
                    </a:p>
                  </a:txBody>
                  <a:tcPr marL="93941" marR="939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marL="0" marR="0" indent="0" algn="ctr" defTabSz="914400" rtl="0" eaLnBrk="1" fontAlgn="auto" latinLnBrk="0" hangingPunct="1">
                        <a:lnSpc>
                          <a:spcPct val="100000"/>
                        </a:lnSpc>
                        <a:spcBef>
                          <a:spcPts val="1200"/>
                        </a:spcBef>
                        <a:spcAft>
                          <a:spcPts val="0"/>
                        </a:spcAft>
                        <a:buClrTx/>
                        <a:buSzTx/>
                        <a:buFontTx/>
                        <a:buNone/>
                        <a:tabLst/>
                        <a:defRPr/>
                      </a:pPr>
                      <a:r>
                        <a:rPr lang="en-US" sz="2800" dirty="0">
                          <a:solidFill>
                            <a:schemeClr val="bg1"/>
                          </a:solidFill>
                        </a:rPr>
                        <a:t>Zambia</a:t>
                      </a:r>
                    </a:p>
                    <a:p>
                      <a:pPr marL="0" marR="0" indent="0" algn="ctr" defTabSz="914400" rtl="0" eaLnBrk="1" fontAlgn="auto" latinLnBrk="0" hangingPunct="1">
                        <a:lnSpc>
                          <a:spcPct val="100000"/>
                        </a:lnSpc>
                        <a:spcBef>
                          <a:spcPts val="1200"/>
                        </a:spcBef>
                        <a:spcAft>
                          <a:spcPts val="0"/>
                        </a:spcAft>
                        <a:buClrTx/>
                        <a:buSzTx/>
                        <a:buFontTx/>
                        <a:buNone/>
                        <a:tabLst/>
                        <a:defRPr/>
                      </a:pPr>
                      <a:r>
                        <a:rPr lang="en-US" sz="2800" dirty="0">
                          <a:solidFill>
                            <a:schemeClr val="bg1"/>
                          </a:solidFill>
                        </a:rPr>
                        <a:t>658</a:t>
                      </a:r>
                    </a:p>
                  </a:txBody>
                  <a:tcPr marL="93941" marR="939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3173333262"/>
                  </a:ext>
                </a:extLst>
              </a:tr>
            </a:tbl>
          </a:graphicData>
        </a:graphic>
      </p:graphicFrame>
    </p:spTree>
    <p:extLst>
      <p:ext uri="{BB962C8B-B14F-4D97-AF65-F5344CB8AC3E}">
        <p14:creationId xmlns:p14="http://schemas.microsoft.com/office/powerpoint/2010/main" val="3450600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59F484-4891-46C4-9558-9367A10BBF05}"/>
              </a:ext>
            </a:extLst>
          </p:cNvPr>
          <p:cNvSpPr>
            <a:spLocks noGrp="1"/>
          </p:cNvSpPr>
          <p:nvPr>
            <p:ph type="title"/>
          </p:nvPr>
        </p:nvSpPr>
        <p:spPr/>
        <p:txBody>
          <a:bodyPr>
            <a:noAutofit/>
          </a:bodyPr>
          <a:lstStyle/>
          <a:p>
            <a:r>
              <a:rPr lang="en-US" sz="5000" dirty="0" smtClean="0"/>
              <a:t>Participant characteristics</a:t>
            </a:r>
            <a:endParaRPr lang="en-US" sz="5000" dirty="0"/>
          </a:p>
        </p:txBody>
      </p:sp>
      <p:sp>
        <p:nvSpPr>
          <p:cNvPr id="6" name="Freeform 8">
            <a:extLst>
              <a:ext uri="{FF2B5EF4-FFF2-40B4-BE49-F238E27FC236}">
                <a16:creationId xmlns:a16="http://schemas.microsoft.com/office/drawing/2014/main" id="{5909916D-96CC-4AC0-9E2F-AB65E7235C68}"/>
              </a:ext>
            </a:extLst>
          </p:cNvPr>
          <p:cNvSpPr/>
          <p:nvPr/>
        </p:nvSpPr>
        <p:spPr>
          <a:xfrm>
            <a:off x="3035300" y="1817646"/>
            <a:ext cx="7175500" cy="743842"/>
          </a:xfrm>
          <a:custGeom>
            <a:avLst/>
            <a:gdLst>
              <a:gd name="connsiteX0" fmla="*/ 0 w 4114800"/>
              <a:gd name="connsiteY0" fmla="*/ 74384 h 743842"/>
              <a:gd name="connsiteX1" fmla="*/ 74384 w 4114800"/>
              <a:gd name="connsiteY1" fmla="*/ 0 h 743842"/>
              <a:gd name="connsiteX2" fmla="*/ 4040416 w 4114800"/>
              <a:gd name="connsiteY2" fmla="*/ 0 h 743842"/>
              <a:gd name="connsiteX3" fmla="*/ 4114800 w 4114800"/>
              <a:gd name="connsiteY3" fmla="*/ 74384 h 743842"/>
              <a:gd name="connsiteX4" fmla="*/ 4114800 w 4114800"/>
              <a:gd name="connsiteY4" fmla="*/ 669458 h 743842"/>
              <a:gd name="connsiteX5" fmla="*/ 4040416 w 4114800"/>
              <a:gd name="connsiteY5" fmla="*/ 743842 h 743842"/>
              <a:gd name="connsiteX6" fmla="*/ 74384 w 4114800"/>
              <a:gd name="connsiteY6" fmla="*/ 743842 h 743842"/>
              <a:gd name="connsiteX7" fmla="*/ 0 w 4114800"/>
              <a:gd name="connsiteY7" fmla="*/ 669458 h 743842"/>
              <a:gd name="connsiteX8" fmla="*/ 0 w 4114800"/>
              <a:gd name="connsiteY8" fmla="*/ 74384 h 74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4800" h="743842">
                <a:moveTo>
                  <a:pt x="0" y="74384"/>
                </a:moveTo>
                <a:cubicBezTo>
                  <a:pt x="0" y="33303"/>
                  <a:pt x="33303" y="0"/>
                  <a:pt x="74384" y="0"/>
                </a:cubicBezTo>
                <a:lnTo>
                  <a:pt x="4040416" y="0"/>
                </a:lnTo>
                <a:cubicBezTo>
                  <a:pt x="4081497" y="0"/>
                  <a:pt x="4114800" y="33303"/>
                  <a:pt x="4114800" y="74384"/>
                </a:cubicBezTo>
                <a:lnTo>
                  <a:pt x="4114800" y="669458"/>
                </a:lnTo>
                <a:cubicBezTo>
                  <a:pt x="4114800" y="710539"/>
                  <a:pt x="4081497" y="743842"/>
                  <a:pt x="4040416" y="743842"/>
                </a:cubicBezTo>
                <a:lnTo>
                  <a:pt x="74384" y="743842"/>
                </a:lnTo>
                <a:cubicBezTo>
                  <a:pt x="33303" y="743842"/>
                  <a:pt x="0" y="710539"/>
                  <a:pt x="0" y="669458"/>
                </a:cubicBezTo>
                <a:lnTo>
                  <a:pt x="0" y="74384"/>
                </a:lnTo>
                <a:close/>
              </a:path>
            </a:pathLst>
          </a:custGeom>
          <a:solidFill>
            <a:schemeClr val="accent3">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6000" tIns="57150" rIns="57151" bIns="57150" numCol="1" spcCol="1270" anchor="ctr" anchorCtr="0">
            <a:noAutofit/>
          </a:bodyPr>
          <a:lstStyle/>
          <a:p>
            <a:pPr defTabSz="666750">
              <a:lnSpc>
                <a:spcPct val="90000"/>
              </a:lnSpc>
              <a:spcBef>
                <a:spcPct val="0"/>
              </a:spcBef>
              <a:spcAft>
                <a:spcPct val="35000"/>
              </a:spcAft>
            </a:pPr>
            <a:r>
              <a:rPr lang="en-US" altLang="en-US" sz="2400" dirty="0">
                <a:solidFill>
                  <a:prstClr val="white"/>
                </a:solidFill>
                <a:latin typeface="Calibri" panose="020F0502020204030204" pitchFamily="34" charset="0"/>
                <a:cs typeface="Calibri" panose="020F0502020204030204" pitchFamily="34" charset="0"/>
              </a:rPr>
              <a:t>Average age 23 (range 16-35</a:t>
            </a:r>
            <a:r>
              <a:rPr lang="en-US" altLang="en-US" sz="2400" dirty="0" smtClean="0">
                <a:solidFill>
                  <a:prstClr val="white"/>
                </a:solidFill>
                <a:latin typeface="Calibri" panose="020F0502020204030204" pitchFamily="34" charset="0"/>
                <a:cs typeface="Calibri" panose="020F0502020204030204" pitchFamily="34" charset="0"/>
              </a:rPr>
              <a:t>), 63% &lt;25 years of age</a:t>
            </a:r>
            <a:endParaRPr lang="en-US" sz="2400" dirty="0">
              <a:solidFill>
                <a:prstClr val="white"/>
              </a:solidFill>
              <a:latin typeface="Calibri" panose="020F0502020204030204" pitchFamily="34" charset="0"/>
              <a:cs typeface="Calibri" panose="020F0502020204030204" pitchFamily="34" charset="0"/>
            </a:endParaRPr>
          </a:p>
        </p:txBody>
      </p:sp>
      <p:sp>
        <p:nvSpPr>
          <p:cNvPr id="8" name="Freeform 10">
            <a:extLst>
              <a:ext uri="{FF2B5EF4-FFF2-40B4-BE49-F238E27FC236}">
                <a16:creationId xmlns:a16="http://schemas.microsoft.com/office/drawing/2014/main" id="{27BBC321-2619-4BE2-A87C-5458BA849B0C}"/>
              </a:ext>
            </a:extLst>
          </p:cNvPr>
          <p:cNvSpPr/>
          <p:nvPr/>
        </p:nvSpPr>
        <p:spPr>
          <a:xfrm>
            <a:off x="3035300" y="2730186"/>
            <a:ext cx="7164388" cy="743842"/>
          </a:xfrm>
          <a:custGeom>
            <a:avLst/>
            <a:gdLst>
              <a:gd name="connsiteX0" fmla="*/ 0 w 4114800"/>
              <a:gd name="connsiteY0" fmla="*/ 74384 h 743842"/>
              <a:gd name="connsiteX1" fmla="*/ 74384 w 4114800"/>
              <a:gd name="connsiteY1" fmla="*/ 0 h 743842"/>
              <a:gd name="connsiteX2" fmla="*/ 4040416 w 4114800"/>
              <a:gd name="connsiteY2" fmla="*/ 0 h 743842"/>
              <a:gd name="connsiteX3" fmla="*/ 4114800 w 4114800"/>
              <a:gd name="connsiteY3" fmla="*/ 74384 h 743842"/>
              <a:gd name="connsiteX4" fmla="*/ 4114800 w 4114800"/>
              <a:gd name="connsiteY4" fmla="*/ 669458 h 743842"/>
              <a:gd name="connsiteX5" fmla="*/ 4040416 w 4114800"/>
              <a:gd name="connsiteY5" fmla="*/ 743842 h 743842"/>
              <a:gd name="connsiteX6" fmla="*/ 74384 w 4114800"/>
              <a:gd name="connsiteY6" fmla="*/ 743842 h 743842"/>
              <a:gd name="connsiteX7" fmla="*/ 0 w 4114800"/>
              <a:gd name="connsiteY7" fmla="*/ 669458 h 743842"/>
              <a:gd name="connsiteX8" fmla="*/ 0 w 4114800"/>
              <a:gd name="connsiteY8" fmla="*/ 74384 h 74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4800" h="743842">
                <a:moveTo>
                  <a:pt x="0" y="74384"/>
                </a:moveTo>
                <a:cubicBezTo>
                  <a:pt x="0" y="33303"/>
                  <a:pt x="33303" y="0"/>
                  <a:pt x="74384" y="0"/>
                </a:cubicBezTo>
                <a:lnTo>
                  <a:pt x="4040416" y="0"/>
                </a:lnTo>
                <a:cubicBezTo>
                  <a:pt x="4081497" y="0"/>
                  <a:pt x="4114800" y="33303"/>
                  <a:pt x="4114800" y="74384"/>
                </a:cubicBezTo>
                <a:lnTo>
                  <a:pt x="4114800" y="669458"/>
                </a:lnTo>
                <a:cubicBezTo>
                  <a:pt x="4114800" y="710539"/>
                  <a:pt x="4081497" y="743842"/>
                  <a:pt x="4040416" y="743842"/>
                </a:cubicBezTo>
                <a:lnTo>
                  <a:pt x="74384" y="743842"/>
                </a:lnTo>
                <a:cubicBezTo>
                  <a:pt x="33303" y="743842"/>
                  <a:pt x="0" y="710539"/>
                  <a:pt x="0" y="669458"/>
                </a:cubicBezTo>
                <a:lnTo>
                  <a:pt x="0" y="74384"/>
                </a:lnTo>
                <a:close/>
              </a:path>
            </a:pathLst>
          </a:custGeom>
          <a:solidFill>
            <a:schemeClr val="accent3">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6000" tIns="57150" rIns="57151" bIns="57150" numCol="1" spcCol="1270" anchor="ctr" anchorCtr="0">
            <a:noAutofit/>
          </a:bodyPr>
          <a:lstStyle/>
          <a:p>
            <a:pPr defTabSz="666750">
              <a:lnSpc>
                <a:spcPct val="90000"/>
              </a:lnSpc>
              <a:spcBef>
                <a:spcPct val="0"/>
              </a:spcBef>
              <a:spcAft>
                <a:spcPct val="35000"/>
              </a:spcAft>
            </a:pPr>
            <a:r>
              <a:rPr lang="en-US" altLang="en-US" sz="2400" dirty="0">
                <a:solidFill>
                  <a:prstClr val="white"/>
                </a:solidFill>
                <a:latin typeface="Calibri" panose="020F0502020204030204" pitchFamily="34" charset="0"/>
                <a:cs typeface="Calibri" panose="020F0502020204030204" pitchFamily="34" charset="0"/>
              </a:rPr>
              <a:t>Most (81%) were not </a:t>
            </a:r>
            <a:r>
              <a:rPr lang="en-US" altLang="en-US" sz="2400" dirty="0" smtClean="0">
                <a:solidFill>
                  <a:prstClr val="white"/>
                </a:solidFill>
                <a:latin typeface="Calibri" panose="020F0502020204030204" pitchFamily="34" charset="0"/>
                <a:cs typeface="Calibri" panose="020F0502020204030204" pitchFamily="34" charset="0"/>
              </a:rPr>
              <a:t>married &amp; most (81%) had previously been pregnant at least once</a:t>
            </a:r>
            <a:endParaRPr lang="en-US" sz="2400" dirty="0">
              <a:solidFill>
                <a:prstClr val="white"/>
              </a:solidFill>
              <a:latin typeface="Calibri" panose="020F0502020204030204" pitchFamily="34" charset="0"/>
              <a:cs typeface="Calibri" panose="020F0502020204030204" pitchFamily="34" charset="0"/>
            </a:endParaRPr>
          </a:p>
        </p:txBody>
      </p:sp>
      <p:sp>
        <p:nvSpPr>
          <p:cNvPr id="9" name="Rounded Rectangle 11">
            <a:extLst>
              <a:ext uri="{FF2B5EF4-FFF2-40B4-BE49-F238E27FC236}">
                <a16:creationId xmlns:a16="http://schemas.microsoft.com/office/drawing/2014/main" id="{99DB6DCF-5FC0-4798-9EDE-D53BA71FBE35}"/>
              </a:ext>
            </a:extLst>
          </p:cNvPr>
          <p:cNvSpPr/>
          <p:nvPr/>
        </p:nvSpPr>
        <p:spPr>
          <a:xfrm>
            <a:off x="1950169" y="2702958"/>
            <a:ext cx="999697" cy="771071"/>
          </a:xfrm>
          <a:prstGeom prst="roundRect">
            <a:avLst>
              <a:gd name="adj" fmla="val 10000"/>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Freeform 14">
            <a:extLst>
              <a:ext uri="{FF2B5EF4-FFF2-40B4-BE49-F238E27FC236}">
                <a16:creationId xmlns:a16="http://schemas.microsoft.com/office/drawing/2014/main" id="{05CED5D5-508E-47FE-9DFA-C2463B876223}"/>
              </a:ext>
            </a:extLst>
          </p:cNvPr>
          <p:cNvSpPr/>
          <p:nvPr/>
        </p:nvSpPr>
        <p:spPr>
          <a:xfrm>
            <a:off x="3035300" y="4555266"/>
            <a:ext cx="7164388" cy="743842"/>
          </a:xfrm>
          <a:custGeom>
            <a:avLst/>
            <a:gdLst>
              <a:gd name="connsiteX0" fmla="*/ 0 w 4114800"/>
              <a:gd name="connsiteY0" fmla="*/ 74384 h 743842"/>
              <a:gd name="connsiteX1" fmla="*/ 74384 w 4114800"/>
              <a:gd name="connsiteY1" fmla="*/ 0 h 743842"/>
              <a:gd name="connsiteX2" fmla="*/ 4040416 w 4114800"/>
              <a:gd name="connsiteY2" fmla="*/ 0 h 743842"/>
              <a:gd name="connsiteX3" fmla="*/ 4114800 w 4114800"/>
              <a:gd name="connsiteY3" fmla="*/ 74384 h 743842"/>
              <a:gd name="connsiteX4" fmla="*/ 4114800 w 4114800"/>
              <a:gd name="connsiteY4" fmla="*/ 669458 h 743842"/>
              <a:gd name="connsiteX5" fmla="*/ 4040416 w 4114800"/>
              <a:gd name="connsiteY5" fmla="*/ 743842 h 743842"/>
              <a:gd name="connsiteX6" fmla="*/ 74384 w 4114800"/>
              <a:gd name="connsiteY6" fmla="*/ 743842 h 743842"/>
              <a:gd name="connsiteX7" fmla="*/ 0 w 4114800"/>
              <a:gd name="connsiteY7" fmla="*/ 669458 h 743842"/>
              <a:gd name="connsiteX8" fmla="*/ 0 w 4114800"/>
              <a:gd name="connsiteY8" fmla="*/ 74384 h 74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4800" h="743842">
                <a:moveTo>
                  <a:pt x="0" y="74384"/>
                </a:moveTo>
                <a:cubicBezTo>
                  <a:pt x="0" y="33303"/>
                  <a:pt x="33303" y="0"/>
                  <a:pt x="74384" y="0"/>
                </a:cubicBezTo>
                <a:lnTo>
                  <a:pt x="4040416" y="0"/>
                </a:lnTo>
                <a:cubicBezTo>
                  <a:pt x="4081497" y="0"/>
                  <a:pt x="4114800" y="33303"/>
                  <a:pt x="4114800" y="74384"/>
                </a:cubicBezTo>
                <a:lnTo>
                  <a:pt x="4114800" y="669458"/>
                </a:lnTo>
                <a:cubicBezTo>
                  <a:pt x="4114800" y="710539"/>
                  <a:pt x="4081497" y="743842"/>
                  <a:pt x="4040416" y="743842"/>
                </a:cubicBezTo>
                <a:lnTo>
                  <a:pt x="74384" y="743842"/>
                </a:lnTo>
                <a:cubicBezTo>
                  <a:pt x="33303" y="743842"/>
                  <a:pt x="0" y="710539"/>
                  <a:pt x="0" y="669458"/>
                </a:cubicBezTo>
                <a:lnTo>
                  <a:pt x="0" y="74384"/>
                </a:lnTo>
                <a:close/>
              </a:path>
            </a:pathLst>
          </a:custGeom>
          <a:solidFill>
            <a:schemeClr val="accent3">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6000" tIns="57150" rIns="57151" bIns="57150" numCol="1" spcCol="1270" anchor="ctr" anchorCtr="0">
            <a:noAutofit/>
          </a:bodyPr>
          <a:lstStyle/>
          <a:p>
            <a:pPr defTabSz="666750">
              <a:lnSpc>
                <a:spcPct val="90000"/>
              </a:lnSpc>
              <a:spcBef>
                <a:spcPct val="0"/>
              </a:spcBef>
              <a:spcAft>
                <a:spcPct val="35000"/>
              </a:spcAft>
            </a:pPr>
            <a:r>
              <a:rPr lang="en-US" sz="2400" dirty="0"/>
              <a:t>STIs were common: </a:t>
            </a:r>
            <a:r>
              <a:rPr lang="en-US" sz="2400" dirty="0" smtClean="0"/>
              <a:t>18% </a:t>
            </a:r>
            <a:r>
              <a:rPr lang="en-US" sz="2400" dirty="0"/>
              <a:t>had </a:t>
            </a:r>
            <a:r>
              <a:rPr lang="en-US" sz="2400" i="1" dirty="0"/>
              <a:t>C. trachomatis, </a:t>
            </a:r>
            <a:r>
              <a:rPr lang="en-US" sz="2400" dirty="0" smtClean="0"/>
              <a:t>5% </a:t>
            </a:r>
            <a:r>
              <a:rPr lang="en-US" sz="2400" i="1" dirty="0" smtClean="0"/>
              <a:t>N</a:t>
            </a:r>
            <a:r>
              <a:rPr lang="en-US" sz="2400" i="1" dirty="0"/>
              <a:t>. gonorrhoeae</a:t>
            </a:r>
            <a:r>
              <a:rPr lang="en-US" sz="2400" dirty="0"/>
              <a:t>, and </a:t>
            </a:r>
            <a:r>
              <a:rPr lang="en-US" sz="2400" dirty="0" smtClean="0"/>
              <a:t>38% HSV-2 (Deese LBPEB16)</a:t>
            </a:r>
            <a:endParaRPr lang="en-US" sz="2400" dirty="0">
              <a:solidFill>
                <a:prstClr val="white"/>
              </a:solidFill>
              <a:latin typeface="Calibri" panose="020F0502020204030204" pitchFamily="34" charset="0"/>
              <a:cs typeface="Calibri" panose="020F0502020204030204" pitchFamily="34" charset="0"/>
            </a:endParaRPr>
          </a:p>
        </p:txBody>
      </p:sp>
      <p:sp>
        <p:nvSpPr>
          <p:cNvPr id="13" name="Rounded Rectangle 15">
            <a:extLst>
              <a:ext uri="{FF2B5EF4-FFF2-40B4-BE49-F238E27FC236}">
                <a16:creationId xmlns:a16="http://schemas.microsoft.com/office/drawing/2014/main" id="{A59DE172-DADE-4F5B-BB8A-E253FC7D65F1}"/>
              </a:ext>
            </a:extLst>
          </p:cNvPr>
          <p:cNvSpPr/>
          <p:nvPr/>
        </p:nvSpPr>
        <p:spPr>
          <a:xfrm>
            <a:off x="2049637" y="3707851"/>
            <a:ext cx="831793" cy="761636"/>
          </a:xfrm>
          <a:prstGeom prst="roundRect">
            <a:avLst>
              <a:gd name="adj" fmla="val 10000"/>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Freeform 12">
            <a:extLst>
              <a:ext uri="{FF2B5EF4-FFF2-40B4-BE49-F238E27FC236}">
                <a16:creationId xmlns:a16="http://schemas.microsoft.com/office/drawing/2014/main" id="{A61B7242-F6FB-48D8-A918-CFD66B71D914}"/>
              </a:ext>
            </a:extLst>
          </p:cNvPr>
          <p:cNvSpPr/>
          <p:nvPr/>
        </p:nvSpPr>
        <p:spPr>
          <a:xfrm>
            <a:off x="3035300" y="3642726"/>
            <a:ext cx="7164388" cy="743842"/>
          </a:xfrm>
          <a:custGeom>
            <a:avLst/>
            <a:gdLst>
              <a:gd name="connsiteX0" fmla="*/ 0 w 4114800"/>
              <a:gd name="connsiteY0" fmla="*/ 74384 h 743842"/>
              <a:gd name="connsiteX1" fmla="*/ 74384 w 4114800"/>
              <a:gd name="connsiteY1" fmla="*/ 0 h 743842"/>
              <a:gd name="connsiteX2" fmla="*/ 4040416 w 4114800"/>
              <a:gd name="connsiteY2" fmla="*/ 0 h 743842"/>
              <a:gd name="connsiteX3" fmla="*/ 4114800 w 4114800"/>
              <a:gd name="connsiteY3" fmla="*/ 74384 h 743842"/>
              <a:gd name="connsiteX4" fmla="*/ 4114800 w 4114800"/>
              <a:gd name="connsiteY4" fmla="*/ 669458 h 743842"/>
              <a:gd name="connsiteX5" fmla="*/ 4040416 w 4114800"/>
              <a:gd name="connsiteY5" fmla="*/ 743842 h 743842"/>
              <a:gd name="connsiteX6" fmla="*/ 74384 w 4114800"/>
              <a:gd name="connsiteY6" fmla="*/ 743842 h 743842"/>
              <a:gd name="connsiteX7" fmla="*/ 0 w 4114800"/>
              <a:gd name="connsiteY7" fmla="*/ 669458 h 743842"/>
              <a:gd name="connsiteX8" fmla="*/ 0 w 4114800"/>
              <a:gd name="connsiteY8" fmla="*/ 74384 h 74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4800" h="743842">
                <a:moveTo>
                  <a:pt x="0" y="74384"/>
                </a:moveTo>
                <a:cubicBezTo>
                  <a:pt x="0" y="33303"/>
                  <a:pt x="33303" y="0"/>
                  <a:pt x="74384" y="0"/>
                </a:cubicBezTo>
                <a:lnTo>
                  <a:pt x="4040416" y="0"/>
                </a:lnTo>
                <a:cubicBezTo>
                  <a:pt x="4081497" y="0"/>
                  <a:pt x="4114800" y="33303"/>
                  <a:pt x="4114800" y="74384"/>
                </a:cubicBezTo>
                <a:lnTo>
                  <a:pt x="4114800" y="669458"/>
                </a:lnTo>
                <a:cubicBezTo>
                  <a:pt x="4114800" y="710539"/>
                  <a:pt x="4081497" y="743842"/>
                  <a:pt x="4040416" y="743842"/>
                </a:cubicBezTo>
                <a:lnTo>
                  <a:pt x="74384" y="743842"/>
                </a:lnTo>
                <a:cubicBezTo>
                  <a:pt x="33303" y="743842"/>
                  <a:pt x="0" y="710539"/>
                  <a:pt x="0" y="669458"/>
                </a:cubicBezTo>
                <a:lnTo>
                  <a:pt x="0" y="74384"/>
                </a:lnTo>
                <a:close/>
              </a:path>
            </a:pathLst>
          </a:custGeom>
          <a:solidFill>
            <a:schemeClr val="accent3">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6000" tIns="57150" rIns="57151" bIns="57150" numCol="1" spcCol="1270" anchor="ctr" anchorCtr="0">
            <a:noAutofit/>
          </a:bodyPr>
          <a:lstStyle/>
          <a:p>
            <a:pPr defTabSz="666750">
              <a:lnSpc>
                <a:spcPct val="90000"/>
              </a:lnSpc>
              <a:spcAft>
                <a:spcPct val="35000"/>
              </a:spcAft>
            </a:pPr>
            <a:r>
              <a:rPr lang="en-US" altLang="en-US" sz="2400" dirty="0" smtClean="0">
                <a:solidFill>
                  <a:prstClr val="white"/>
                </a:solidFill>
                <a:latin typeface="Calibri" panose="020F0502020204030204" pitchFamily="34" charset="0"/>
                <a:cs typeface="Calibri" panose="020F0502020204030204" pitchFamily="34" charset="0"/>
              </a:rPr>
              <a:t>Half </a:t>
            </a:r>
            <a:r>
              <a:rPr lang="en-US" altLang="en-US" sz="2400" dirty="0">
                <a:solidFill>
                  <a:prstClr val="white"/>
                </a:solidFill>
                <a:latin typeface="Calibri" panose="020F0502020204030204" pitchFamily="34" charset="0"/>
                <a:cs typeface="Calibri" panose="020F0502020204030204" pitchFamily="34" charset="0"/>
              </a:rPr>
              <a:t>did not use a condom with their last sex </a:t>
            </a:r>
            <a:r>
              <a:rPr lang="en-US" altLang="en-US" sz="2400" dirty="0" smtClean="0">
                <a:solidFill>
                  <a:prstClr val="white"/>
                </a:solidFill>
                <a:latin typeface="Calibri" panose="020F0502020204030204" pitchFamily="34" charset="0"/>
                <a:cs typeface="Calibri" panose="020F0502020204030204" pitchFamily="34" charset="0"/>
              </a:rPr>
              <a:t>act, but only 7</a:t>
            </a:r>
            <a:r>
              <a:rPr lang="en-US" altLang="en-US" sz="2400" dirty="0">
                <a:solidFill>
                  <a:prstClr val="white"/>
                </a:solidFill>
                <a:latin typeface="Calibri" panose="020F0502020204030204" pitchFamily="34" charset="0"/>
                <a:cs typeface="Calibri" panose="020F0502020204030204" pitchFamily="34" charset="0"/>
              </a:rPr>
              <a:t>% reported &gt;1 partner in the prior 3 months</a:t>
            </a:r>
            <a:endParaRPr lang="en-US" sz="2400" dirty="0">
              <a:solidFill>
                <a:prstClr val="white"/>
              </a:solidFill>
              <a:latin typeface="Calibri" panose="020F0502020204030204" pitchFamily="34" charset="0"/>
              <a:cs typeface="Calibri" panose="020F0502020204030204" pitchFamily="34" charset="0"/>
            </a:endParaRPr>
          </a:p>
        </p:txBody>
      </p:sp>
      <p:pic>
        <p:nvPicPr>
          <p:cNvPr id="20" name="Picture 19"/>
          <p:cNvPicPr>
            <a:picLocks noChangeAspect="1"/>
          </p:cNvPicPr>
          <p:nvPr/>
        </p:nvPicPr>
        <p:blipFill rotWithShape="1">
          <a:blip r:embed="rId5" cstate="print">
            <a:extLst>
              <a:ext uri="{28A0092B-C50C-407E-A947-70E740481C1C}">
                <a14:useLocalDpi xmlns:a14="http://schemas.microsoft.com/office/drawing/2010/main" val="0"/>
              </a:ext>
            </a:extLst>
          </a:blip>
          <a:srcRect l="4149" t="5900" b="20866"/>
          <a:stretch/>
        </p:blipFill>
        <p:spPr>
          <a:xfrm>
            <a:off x="1954543" y="1801021"/>
            <a:ext cx="995323" cy="760467"/>
          </a:xfrm>
          <a:prstGeom prst="rect">
            <a:avLst/>
          </a:prstGeom>
        </p:spPr>
      </p:pic>
      <p:pic>
        <p:nvPicPr>
          <p:cNvPr id="3074" name="Picture 2" descr="Image result for sexually transmitted infect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19470" y="4583432"/>
            <a:ext cx="695348" cy="695348"/>
          </a:xfrm>
          <a:prstGeom prst="rect">
            <a:avLst/>
          </a:prstGeom>
          <a:noFill/>
          <a:extLst>
            <a:ext uri="{909E8E84-426E-40DD-AFC4-6F175D3DCCD1}">
              <a14:hiddenFill xmlns:a14="http://schemas.microsoft.com/office/drawing/2010/main">
                <a:solidFill>
                  <a:srgbClr val="FFFFFF"/>
                </a:solidFill>
              </a14:hiddenFill>
            </a:ext>
          </a:extLst>
        </p:spPr>
      </p:pic>
      <p:sp>
        <p:nvSpPr>
          <p:cNvPr id="14" name="Freeform 14">
            <a:extLst>
              <a:ext uri="{FF2B5EF4-FFF2-40B4-BE49-F238E27FC236}">
                <a16:creationId xmlns:a16="http://schemas.microsoft.com/office/drawing/2014/main" id="{05CED5D5-508E-47FE-9DFA-C2463B876223}"/>
              </a:ext>
            </a:extLst>
          </p:cNvPr>
          <p:cNvSpPr/>
          <p:nvPr/>
        </p:nvSpPr>
        <p:spPr>
          <a:xfrm>
            <a:off x="3035300" y="5404062"/>
            <a:ext cx="7164388" cy="990681"/>
          </a:xfrm>
          <a:custGeom>
            <a:avLst/>
            <a:gdLst>
              <a:gd name="connsiteX0" fmla="*/ 0 w 4114800"/>
              <a:gd name="connsiteY0" fmla="*/ 74384 h 743842"/>
              <a:gd name="connsiteX1" fmla="*/ 74384 w 4114800"/>
              <a:gd name="connsiteY1" fmla="*/ 0 h 743842"/>
              <a:gd name="connsiteX2" fmla="*/ 4040416 w 4114800"/>
              <a:gd name="connsiteY2" fmla="*/ 0 h 743842"/>
              <a:gd name="connsiteX3" fmla="*/ 4114800 w 4114800"/>
              <a:gd name="connsiteY3" fmla="*/ 74384 h 743842"/>
              <a:gd name="connsiteX4" fmla="*/ 4114800 w 4114800"/>
              <a:gd name="connsiteY4" fmla="*/ 669458 h 743842"/>
              <a:gd name="connsiteX5" fmla="*/ 4040416 w 4114800"/>
              <a:gd name="connsiteY5" fmla="*/ 743842 h 743842"/>
              <a:gd name="connsiteX6" fmla="*/ 74384 w 4114800"/>
              <a:gd name="connsiteY6" fmla="*/ 743842 h 743842"/>
              <a:gd name="connsiteX7" fmla="*/ 0 w 4114800"/>
              <a:gd name="connsiteY7" fmla="*/ 669458 h 743842"/>
              <a:gd name="connsiteX8" fmla="*/ 0 w 4114800"/>
              <a:gd name="connsiteY8" fmla="*/ 74384 h 74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4800" h="743842">
                <a:moveTo>
                  <a:pt x="0" y="74384"/>
                </a:moveTo>
                <a:cubicBezTo>
                  <a:pt x="0" y="33303"/>
                  <a:pt x="33303" y="0"/>
                  <a:pt x="74384" y="0"/>
                </a:cubicBezTo>
                <a:lnTo>
                  <a:pt x="4040416" y="0"/>
                </a:lnTo>
                <a:cubicBezTo>
                  <a:pt x="4081497" y="0"/>
                  <a:pt x="4114800" y="33303"/>
                  <a:pt x="4114800" y="74384"/>
                </a:cubicBezTo>
                <a:lnTo>
                  <a:pt x="4114800" y="669458"/>
                </a:lnTo>
                <a:cubicBezTo>
                  <a:pt x="4114800" y="710539"/>
                  <a:pt x="4081497" y="743842"/>
                  <a:pt x="4040416" y="743842"/>
                </a:cubicBezTo>
                <a:lnTo>
                  <a:pt x="74384" y="743842"/>
                </a:lnTo>
                <a:cubicBezTo>
                  <a:pt x="33303" y="743842"/>
                  <a:pt x="0" y="710539"/>
                  <a:pt x="0" y="669458"/>
                </a:cubicBezTo>
                <a:lnTo>
                  <a:pt x="0" y="74384"/>
                </a:lnTo>
                <a:close/>
              </a:path>
            </a:pathLst>
          </a:custGeom>
          <a:solidFill>
            <a:schemeClr val="accent3">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6000" tIns="57150" rIns="57151" bIns="57150" numCol="1" spcCol="1270" anchor="ctr" anchorCtr="0">
            <a:noAutofit/>
          </a:bodyPr>
          <a:lstStyle/>
          <a:p>
            <a:pPr defTabSz="666750">
              <a:lnSpc>
                <a:spcPct val="90000"/>
              </a:lnSpc>
              <a:spcBef>
                <a:spcPct val="0"/>
              </a:spcBef>
              <a:spcAft>
                <a:spcPct val="35000"/>
              </a:spcAft>
            </a:pPr>
            <a:r>
              <a:rPr lang="en-US" sz="2400" dirty="0" smtClean="0"/>
              <a:t>PrEP was incorporated towards the end of the trial – 622 women used PrEP during follow-up (Beesham LBPEC25)</a:t>
            </a:r>
            <a:endParaRPr lang="en-US" sz="2400" dirty="0">
              <a:solidFill>
                <a:prstClr val="white"/>
              </a:solidFill>
              <a:latin typeface="Calibri" panose="020F0502020204030204" pitchFamily="34" charset="0"/>
              <a:cs typeface="Calibri" panose="020F0502020204030204" pitchFamily="34" charset="0"/>
            </a:endParaRPr>
          </a:p>
        </p:txBody>
      </p:sp>
      <p:pic>
        <p:nvPicPr>
          <p:cNvPr id="15" name="Picture 2" descr="Image result for PrEP"/>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4950" r="19860"/>
          <a:stretch/>
        </p:blipFill>
        <p:spPr bwMode="auto">
          <a:xfrm>
            <a:off x="1837755" y="5392725"/>
            <a:ext cx="977063" cy="930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76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AA60E7-CE9F-9E48-839F-AA2A6291A127}"/>
              </a:ext>
            </a:extLst>
          </p:cNvPr>
          <p:cNvSpPr>
            <a:spLocks noGrp="1"/>
          </p:cNvSpPr>
          <p:nvPr>
            <p:ph idx="1"/>
          </p:nvPr>
        </p:nvSpPr>
        <p:spPr>
          <a:xfrm>
            <a:off x="824100" y="2212823"/>
            <a:ext cx="6695507" cy="4389120"/>
          </a:xfrm>
        </p:spPr>
        <p:txBody>
          <a:bodyPr>
            <a:normAutofit/>
          </a:bodyPr>
          <a:lstStyle/>
          <a:p>
            <a:r>
              <a:rPr lang="en-US" dirty="0" smtClean="0"/>
              <a:t>Retention </a:t>
            </a:r>
            <a:r>
              <a:rPr lang="en-US" dirty="0"/>
              <a:t>was </a:t>
            </a:r>
            <a:r>
              <a:rPr lang="en-US" dirty="0" smtClean="0"/>
              <a:t>94% at the final study visit</a:t>
            </a:r>
          </a:p>
          <a:p>
            <a:endParaRPr lang="en-US" dirty="0" smtClean="0"/>
          </a:p>
          <a:p>
            <a:r>
              <a:rPr lang="en-US" dirty="0" smtClean="0"/>
              <a:t>99+% </a:t>
            </a:r>
            <a:r>
              <a:rPr lang="en-US" dirty="0"/>
              <a:t>accepted their </a:t>
            </a:r>
            <a:r>
              <a:rPr lang="en-US" dirty="0" err="1"/>
              <a:t>randomised</a:t>
            </a:r>
            <a:r>
              <a:rPr lang="en-US" dirty="0"/>
              <a:t> method at enrolment. </a:t>
            </a:r>
          </a:p>
          <a:p>
            <a:endParaRPr lang="en-US" dirty="0"/>
          </a:p>
          <a:p>
            <a:r>
              <a:rPr lang="en-US" dirty="0" smtClean="0"/>
              <a:t>Participants </a:t>
            </a:r>
            <a:r>
              <a:rPr lang="en-US" dirty="0"/>
              <a:t>used their methods for 92% of the time they were in the study </a:t>
            </a:r>
          </a:p>
          <a:p>
            <a:pPr marL="0" indent="0">
              <a:buNone/>
            </a:pPr>
            <a:endParaRPr lang="en-US" dirty="0" smtClean="0"/>
          </a:p>
        </p:txBody>
      </p:sp>
      <p:sp>
        <p:nvSpPr>
          <p:cNvPr id="3" name="Title 2">
            <a:extLst>
              <a:ext uri="{FF2B5EF4-FFF2-40B4-BE49-F238E27FC236}">
                <a16:creationId xmlns:a16="http://schemas.microsoft.com/office/drawing/2014/main" id="{5F62E078-3836-2847-ADEF-C5CFA2BA313A}"/>
              </a:ext>
            </a:extLst>
          </p:cNvPr>
          <p:cNvSpPr>
            <a:spLocks noGrp="1"/>
          </p:cNvSpPr>
          <p:nvPr>
            <p:ph type="title"/>
          </p:nvPr>
        </p:nvSpPr>
        <p:spPr>
          <a:xfrm>
            <a:off x="506654" y="585449"/>
            <a:ext cx="10972800" cy="1143000"/>
          </a:xfrm>
        </p:spPr>
        <p:txBody>
          <a:bodyPr/>
          <a:lstStyle/>
          <a:p>
            <a:r>
              <a:rPr lang="en-US" dirty="0" smtClean="0"/>
              <a:t>Follow-up</a:t>
            </a:r>
            <a:endParaRPr lang="en-US" dirty="0"/>
          </a:p>
        </p:txBody>
      </p:sp>
      <p:sp>
        <p:nvSpPr>
          <p:cNvPr id="32" name="Pie 31"/>
          <p:cNvSpPr/>
          <p:nvPr/>
        </p:nvSpPr>
        <p:spPr>
          <a:xfrm>
            <a:off x="9694441" y="1347278"/>
            <a:ext cx="1561381" cy="1464757"/>
          </a:xfrm>
          <a:prstGeom prst="pie">
            <a:avLst>
              <a:gd name="adj1" fmla="val 21536919"/>
              <a:gd name="adj2" fmla="val 20021051"/>
            </a:avLst>
          </a:prstGeom>
          <a:solidFill>
            <a:schemeClr val="accent2"/>
          </a:solidFill>
          <a:ln>
            <a:solidFill>
              <a:srgbClr val="33CCCC"/>
            </a:solidFill>
          </a:ln>
        </p:spPr>
        <p:style>
          <a:lnRef idx="1">
            <a:schemeClr val="accent3"/>
          </a:lnRef>
          <a:fillRef idx="2">
            <a:schemeClr val="accent3"/>
          </a:fillRef>
          <a:effectRef idx="1">
            <a:schemeClr val="accent3"/>
          </a:effectRef>
          <a:fontRef idx="minor">
            <a:schemeClr val="dk1"/>
          </a:fontRef>
        </p:style>
        <p:txBody>
          <a:bodyPr rtlCol="0" anchor="ctr"/>
          <a:lstStyle/>
          <a:p>
            <a:pPr algn="ctr" defTabSz="457200"/>
            <a:endParaRPr lang="en-ZA" b="1" dirty="0">
              <a:solidFill>
                <a:srgbClr val="222222"/>
              </a:solidFill>
              <a:latin typeface="Calibri"/>
            </a:endParaRPr>
          </a:p>
          <a:p>
            <a:pPr algn="ctr" defTabSz="457200"/>
            <a:r>
              <a:rPr lang="en-ZA" b="1" dirty="0">
                <a:solidFill>
                  <a:prstClr val="white"/>
                </a:solidFill>
                <a:latin typeface="Calibri"/>
              </a:rPr>
              <a:t>93.1% </a:t>
            </a:r>
            <a:endParaRPr lang="en-ZA" dirty="0">
              <a:solidFill>
                <a:prstClr val="white"/>
              </a:solidFill>
              <a:latin typeface="Calibri"/>
            </a:endParaRPr>
          </a:p>
        </p:txBody>
      </p:sp>
      <p:sp>
        <p:nvSpPr>
          <p:cNvPr id="33" name="Pie 32"/>
          <p:cNvSpPr/>
          <p:nvPr/>
        </p:nvSpPr>
        <p:spPr>
          <a:xfrm>
            <a:off x="9651592" y="3037037"/>
            <a:ext cx="1604230" cy="1485004"/>
          </a:xfrm>
          <a:prstGeom prst="pie">
            <a:avLst>
              <a:gd name="adj1" fmla="val 0"/>
              <a:gd name="adj2" fmla="val 18672831"/>
            </a:avLst>
          </a:prstGeom>
          <a:solidFill>
            <a:schemeClr val="accent2"/>
          </a:solidFill>
          <a:ln>
            <a:solidFill>
              <a:srgbClr val="6600FF"/>
            </a:solidFill>
          </a:ln>
        </p:spPr>
        <p:style>
          <a:lnRef idx="1">
            <a:schemeClr val="accent3"/>
          </a:lnRef>
          <a:fillRef idx="2">
            <a:schemeClr val="accent3"/>
          </a:fillRef>
          <a:effectRef idx="1">
            <a:schemeClr val="accent3"/>
          </a:effectRef>
          <a:fontRef idx="minor">
            <a:schemeClr val="dk1"/>
          </a:fontRef>
        </p:style>
        <p:txBody>
          <a:bodyPr rtlCol="0" anchor="ctr"/>
          <a:lstStyle/>
          <a:p>
            <a:pPr algn="ctr" defTabSz="457200"/>
            <a:endParaRPr lang="en-ZA" b="1" dirty="0">
              <a:solidFill>
                <a:srgbClr val="222222"/>
              </a:solidFill>
              <a:latin typeface="Calibri"/>
            </a:endParaRPr>
          </a:p>
          <a:p>
            <a:pPr algn="ctr" defTabSz="457200"/>
            <a:r>
              <a:rPr lang="en-ZA" b="1" dirty="0">
                <a:solidFill>
                  <a:prstClr val="white"/>
                </a:solidFill>
                <a:latin typeface="Calibri"/>
              </a:rPr>
              <a:t>89.0% </a:t>
            </a:r>
            <a:endParaRPr lang="en-ZA" dirty="0">
              <a:solidFill>
                <a:prstClr val="white"/>
              </a:solidFill>
              <a:latin typeface="Calibri"/>
            </a:endParaRPr>
          </a:p>
        </p:txBody>
      </p:sp>
      <p:sp>
        <p:nvSpPr>
          <p:cNvPr id="34" name="Pie 33"/>
          <p:cNvSpPr/>
          <p:nvPr/>
        </p:nvSpPr>
        <p:spPr>
          <a:xfrm>
            <a:off x="9651592" y="4691134"/>
            <a:ext cx="1508056" cy="1519166"/>
          </a:xfrm>
          <a:prstGeom prst="pie">
            <a:avLst>
              <a:gd name="adj1" fmla="val 21557608"/>
              <a:gd name="adj2" fmla="val 20021051"/>
            </a:avLst>
          </a:prstGeom>
          <a:solidFill>
            <a:schemeClr val="accent2"/>
          </a:solidFill>
          <a:ln>
            <a:solidFill>
              <a:schemeClr val="accent5">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defTabSz="457200"/>
            <a:endParaRPr lang="en-ZA" b="1" dirty="0">
              <a:solidFill>
                <a:srgbClr val="222222"/>
              </a:solidFill>
              <a:latin typeface="Calibri"/>
            </a:endParaRPr>
          </a:p>
          <a:p>
            <a:pPr algn="ctr" defTabSz="457200"/>
            <a:r>
              <a:rPr lang="en-ZA" b="1" dirty="0">
                <a:solidFill>
                  <a:prstClr val="white"/>
                </a:solidFill>
                <a:latin typeface="Calibri"/>
              </a:rPr>
              <a:t>93.7%</a:t>
            </a:r>
            <a:endParaRPr lang="en-ZA" dirty="0">
              <a:solidFill>
                <a:prstClr val="white"/>
              </a:solidFill>
              <a:latin typeface="Calibri"/>
            </a:endParaRPr>
          </a:p>
        </p:txBody>
      </p:sp>
      <p:grpSp>
        <p:nvGrpSpPr>
          <p:cNvPr id="35" name="Group 34"/>
          <p:cNvGrpSpPr/>
          <p:nvPr/>
        </p:nvGrpSpPr>
        <p:grpSpPr>
          <a:xfrm>
            <a:off x="7877926" y="1276005"/>
            <a:ext cx="1604398" cy="1665704"/>
            <a:chOff x="2024615" y="3104282"/>
            <a:chExt cx="2522659" cy="2510565"/>
          </a:xfrm>
        </p:grpSpPr>
        <p:pic>
          <p:nvPicPr>
            <p:cNvPr id="36" name="Content Placeholder 9">
              <a:extLst>
                <a:ext uri="{FF2B5EF4-FFF2-40B4-BE49-F238E27FC236}">
                  <a16:creationId xmlns:a16="http://schemas.microsoft.com/office/drawing/2014/main" id="{A5BF864A-0A58-4BF6-807E-D6856B728A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4616" y="3104282"/>
              <a:ext cx="2522658" cy="1980347"/>
            </a:xfrm>
            <a:prstGeom prst="rect">
              <a:avLst/>
            </a:prstGeom>
          </p:spPr>
        </p:pic>
        <p:sp>
          <p:nvSpPr>
            <p:cNvPr id="37" name="TextBox 36">
              <a:extLst>
                <a:ext uri="{FF2B5EF4-FFF2-40B4-BE49-F238E27FC236}">
                  <a16:creationId xmlns:a16="http://schemas.microsoft.com/office/drawing/2014/main" id="{DD8D59A7-1228-4C67-A0AF-9235317B1418}"/>
                </a:ext>
              </a:extLst>
            </p:cNvPr>
            <p:cNvSpPr txBox="1"/>
            <p:nvPr/>
          </p:nvSpPr>
          <p:spPr>
            <a:xfrm>
              <a:off x="2024615" y="5074511"/>
              <a:ext cx="2518685" cy="540336"/>
            </a:xfrm>
            <a:prstGeom prst="rect">
              <a:avLst/>
            </a:prstGeom>
            <a:solidFill>
              <a:schemeClr val="accent3">
                <a:lumMod val="50000"/>
              </a:schemeClr>
            </a:solidFill>
            <a:ln>
              <a:solidFill>
                <a:schemeClr val="accent3">
                  <a:lumMod val="50000"/>
                </a:schemeClr>
              </a:solidFill>
            </a:ln>
          </p:spPr>
          <p:txBody>
            <a:bodyPr wrap="square" rtlCol="0">
              <a:spAutoFit/>
            </a:bodyPr>
            <a:lstStyle/>
            <a:p>
              <a:pPr algn="ctr" defTabSz="685800"/>
              <a:r>
                <a:rPr lang="en-ZA" sz="2000" dirty="0">
                  <a:solidFill>
                    <a:prstClr val="white"/>
                  </a:solidFill>
                  <a:latin typeface="Calibri"/>
                </a:rPr>
                <a:t>DMPA-IM</a:t>
              </a:r>
            </a:p>
          </p:txBody>
        </p:sp>
      </p:grpSp>
      <p:grpSp>
        <p:nvGrpSpPr>
          <p:cNvPr id="38" name="Group 37"/>
          <p:cNvGrpSpPr/>
          <p:nvPr/>
        </p:nvGrpSpPr>
        <p:grpSpPr>
          <a:xfrm>
            <a:off x="7877168" y="4685351"/>
            <a:ext cx="1603389" cy="1616739"/>
            <a:chOff x="7644726" y="3108290"/>
            <a:chExt cx="2522659" cy="2476384"/>
          </a:xfrm>
        </p:grpSpPr>
        <p:sp>
          <p:nvSpPr>
            <p:cNvPr id="39" name="TextBox 38">
              <a:extLst>
                <a:ext uri="{FF2B5EF4-FFF2-40B4-BE49-F238E27FC236}">
                  <a16:creationId xmlns:a16="http://schemas.microsoft.com/office/drawing/2014/main" id="{D92971FB-C4B1-4811-A3DF-E2AF4154A810}"/>
                </a:ext>
              </a:extLst>
            </p:cNvPr>
            <p:cNvSpPr txBox="1"/>
            <p:nvPr/>
          </p:nvSpPr>
          <p:spPr>
            <a:xfrm>
              <a:off x="7648700" y="5050552"/>
              <a:ext cx="2518685" cy="534122"/>
            </a:xfrm>
            <a:prstGeom prst="rect">
              <a:avLst/>
            </a:prstGeom>
            <a:solidFill>
              <a:schemeClr val="accent3">
                <a:lumMod val="50000"/>
              </a:schemeClr>
            </a:solidFill>
            <a:ln>
              <a:solidFill>
                <a:schemeClr val="accent3">
                  <a:lumMod val="50000"/>
                </a:schemeClr>
              </a:solidFill>
            </a:ln>
          </p:spPr>
          <p:txBody>
            <a:bodyPr wrap="square" rtlCol="0">
              <a:spAutoFit/>
            </a:bodyPr>
            <a:lstStyle/>
            <a:p>
              <a:pPr algn="ctr" defTabSz="685800"/>
              <a:r>
                <a:rPr lang="en-ZA" sz="2000" dirty="0">
                  <a:solidFill>
                    <a:prstClr val="white"/>
                  </a:solidFill>
                  <a:latin typeface="Calibri"/>
                </a:rPr>
                <a:t>LNG implant</a:t>
              </a:r>
            </a:p>
          </p:txBody>
        </p:sp>
        <p:sp>
          <p:nvSpPr>
            <p:cNvPr id="40" name="Rectangle 39"/>
            <p:cNvSpPr/>
            <p:nvPr/>
          </p:nvSpPr>
          <p:spPr>
            <a:xfrm>
              <a:off x="7644726" y="3117148"/>
              <a:ext cx="2518688" cy="1943294"/>
            </a:xfrm>
            <a:prstGeom prst="rect">
              <a:avLst/>
            </a:prstGeom>
            <a:solidFill>
              <a:srgbClr val="EEECF2"/>
            </a:solidFill>
            <a:ln>
              <a:solidFill>
                <a:srgbClr val="EEECF2"/>
              </a:solidFill>
            </a:ln>
          </p:spPr>
          <p:style>
            <a:lnRef idx="1">
              <a:schemeClr val="accent3"/>
            </a:lnRef>
            <a:fillRef idx="2">
              <a:schemeClr val="accent3"/>
            </a:fillRef>
            <a:effectRef idx="1">
              <a:schemeClr val="accent3"/>
            </a:effectRef>
            <a:fontRef idx="minor">
              <a:schemeClr val="dk1"/>
            </a:fontRef>
          </p:style>
          <p:txBody>
            <a:bodyPr rtlCol="0" anchor="ctr"/>
            <a:lstStyle/>
            <a:p>
              <a:pPr algn="ctr" defTabSz="457200"/>
              <a:endParaRPr lang="en-ZA" dirty="0">
                <a:solidFill>
                  <a:prstClr val="black"/>
                </a:solidFill>
                <a:latin typeface="Calibri"/>
              </a:endParaRPr>
            </a:p>
          </p:txBody>
        </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1766" y="3108290"/>
              <a:ext cx="1952152" cy="1952152"/>
            </a:xfrm>
            <a:prstGeom prst="rect">
              <a:avLst/>
            </a:prstGeom>
          </p:spPr>
        </p:pic>
      </p:grpSp>
      <p:grpSp>
        <p:nvGrpSpPr>
          <p:cNvPr id="42" name="Group 41"/>
          <p:cNvGrpSpPr/>
          <p:nvPr/>
        </p:nvGrpSpPr>
        <p:grpSpPr>
          <a:xfrm>
            <a:off x="7877168" y="3037037"/>
            <a:ext cx="1606128" cy="1536067"/>
            <a:chOff x="4832683" y="3129382"/>
            <a:chExt cx="2522661" cy="2470092"/>
          </a:xfrm>
        </p:grpSpPr>
        <p:sp>
          <p:nvSpPr>
            <p:cNvPr id="43" name="TextBox 42">
              <a:extLst>
                <a:ext uri="{FF2B5EF4-FFF2-40B4-BE49-F238E27FC236}">
                  <a16:creationId xmlns:a16="http://schemas.microsoft.com/office/drawing/2014/main" id="{5DA5DE19-647B-4F00-A2CB-EF1FB9925FC8}"/>
                </a:ext>
              </a:extLst>
            </p:cNvPr>
            <p:cNvSpPr txBox="1"/>
            <p:nvPr/>
          </p:nvSpPr>
          <p:spPr>
            <a:xfrm>
              <a:off x="4832684" y="5066495"/>
              <a:ext cx="2522660" cy="532979"/>
            </a:xfrm>
            <a:prstGeom prst="rect">
              <a:avLst/>
            </a:prstGeom>
            <a:solidFill>
              <a:schemeClr val="accent3">
                <a:lumMod val="50000"/>
              </a:schemeClr>
            </a:solidFill>
            <a:ln>
              <a:solidFill>
                <a:schemeClr val="accent3">
                  <a:lumMod val="50000"/>
                </a:schemeClr>
              </a:solidFill>
            </a:ln>
          </p:spPr>
          <p:txBody>
            <a:bodyPr wrap="square" rtlCol="0">
              <a:spAutoFit/>
            </a:bodyPr>
            <a:lstStyle/>
            <a:p>
              <a:pPr algn="ctr" defTabSz="685800"/>
              <a:r>
                <a:rPr lang="en-ZA" sz="2000" dirty="0">
                  <a:solidFill>
                    <a:prstClr val="white"/>
                  </a:solidFill>
                  <a:latin typeface="Calibri"/>
                </a:rPr>
                <a:t>Copper IUD</a:t>
              </a:r>
            </a:p>
          </p:txBody>
        </p:sp>
        <p:pic>
          <p:nvPicPr>
            <p:cNvPr id="44" name="Pictur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2683" y="3129382"/>
              <a:ext cx="2522660" cy="1931601"/>
            </a:xfrm>
            <a:prstGeom prst="rect">
              <a:avLst/>
            </a:prstGeom>
          </p:spPr>
        </p:pic>
      </p:grpSp>
    </p:spTree>
    <p:extLst>
      <p:ext uri="{BB962C8B-B14F-4D97-AF65-F5344CB8AC3E}">
        <p14:creationId xmlns:p14="http://schemas.microsoft.com/office/powerpoint/2010/main" val="109133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r="-4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91248" y="594785"/>
            <a:ext cx="6945807" cy="928417"/>
          </a:xfrm>
          <a:solidFill>
            <a:schemeClr val="bg1">
              <a:alpha val="80000"/>
            </a:schemeClr>
          </a:solidFill>
        </p:spPr>
        <p:txBody>
          <a:bodyPr>
            <a:noAutofit/>
          </a:bodyPr>
          <a:lstStyle/>
          <a:p>
            <a:r>
              <a:rPr lang="en-US" sz="5000" dirty="0" smtClean="0"/>
              <a:t>Rate of </a:t>
            </a:r>
            <a:r>
              <a:rPr lang="en-US" sz="5000" dirty="0"/>
              <a:t>new HIV infections </a:t>
            </a:r>
          </a:p>
        </p:txBody>
      </p:sp>
      <p:sp>
        <p:nvSpPr>
          <p:cNvPr id="107" name="Rectangle 106"/>
          <p:cNvSpPr/>
          <p:nvPr/>
        </p:nvSpPr>
        <p:spPr>
          <a:xfrm>
            <a:off x="1992313" y="1745550"/>
            <a:ext cx="4556161" cy="1912260"/>
          </a:xfrm>
          <a:prstGeom prst="rect">
            <a:avLst/>
          </a:prstGeom>
          <a:solidFill>
            <a:schemeClr val="bg1">
              <a:alpha val="8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 Placeholder 1"/>
          <p:cNvSpPr txBox="1">
            <a:spLocks/>
          </p:cNvSpPr>
          <p:nvPr/>
        </p:nvSpPr>
        <p:spPr>
          <a:xfrm>
            <a:off x="1987491" y="3797661"/>
            <a:ext cx="4565804" cy="2523318"/>
          </a:xfrm>
          <a:prstGeom prst="rect">
            <a:avLst/>
          </a:prstGeom>
          <a:solidFill>
            <a:schemeClr val="bg1">
              <a:alpha val="80000"/>
            </a:schemeClr>
          </a:solidFill>
        </p:spPr>
        <p:txBody>
          <a:bodyPr>
            <a:normAutofit fontScale="92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05740" marR="0" lvl="0" indent="-205740" algn="l" defTabSz="342900" rtl="0" eaLnBrk="0" fontAlgn="auto" latinLnBrk="0" hangingPunct="0">
              <a:lnSpc>
                <a:spcPct val="80000"/>
              </a:lnSpc>
              <a:spcBef>
                <a:spcPts val="1350"/>
              </a:spcBef>
              <a:spcAft>
                <a:spcPts val="0"/>
              </a:spcAft>
              <a:buClr>
                <a:prstClr val="white">
                  <a:lumMod val="50000"/>
                </a:prstClr>
              </a:buClr>
              <a:buSzPct val="90000"/>
              <a:buFontTx/>
              <a:buChar char="•"/>
              <a:tabLst/>
              <a:defRPr/>
            </a:pPr>
            <a:endParaRPr kumimoji="0" lang="en-US" sz="9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205740" indent="-205740" defTabSz="342900" eaLnBrk="0" hangingPunct="0">
              <a:spcBef>
                <a:spcPts val="1350"/>
              </a:spcBef>
              <a:buClr>
                <a:srgbClr val="4A2249">
                  <a:lumMod val="60000"/>
                  <a:lumOff val="40000"/>
                </a:srgbClr>
              </a:buClr>
              <a:buSzPct val="90000"/>
              <a:buFontTx/>
              <a:buChar char="•"/>
              <a:defRPr/>
            </a:pPr>
            <a:r>
              <a:rPr lang="en-GB" sz="2800" dirty="0">
                <a:solidFill>
                  <a:prstClr val="black"/>
                </a:solidFill>
              </a:rPr>
              <a:t>In total, </a:t>
            </a:r>
            <a:r>
              <a:rPr lang="en-GB" sz="2800" b="1" dirty="0">
                <a:solidFill>
                  <a:prstClr val="black"/>
                </a:solidFill>
              </a:rPr>
              <a:t>397 of the 7829 </a:t>
            </a:r>
            <a:r>
              <a:rPr lang="en-GB" sz="2800" dirty="0">
                <a:solidFill>
                  <a:prstClr val="black"/>
                </a:solidFill>
              </a:rPr>
              <a:t>women acquired HIV during the study</a:t>
            </a:r>
            <a:endParaRPr lang="en-US" sz="2800" dirty="0">
              <a:solidFill>
                <a:prstClr val="black"/>
              </a:solidFill>
              <a:cs typeface="Arial" panose="020B0604020202020204" pitchFamily="34" charset="0"/>
            </a:endParaRPr>
          </a:p>
          <a:p>
            <a:pPr marL="205740" lvl="0" indent="-205740" defTabSz="342900" eaLnBrk="0" hangingPunct="0">
              <a:spcBef>
                <a:spcPts val="1350"/>
              </a:spcBef>
              <a:buClr>
                <a:srgbClr val="4A2249">
                  <a:lumMod val="60000"/>
                  <a:lumOff val="40000"/>
                </a:srgbClr>
              </a:buClr>
              <a:buSzPct val="90000"/>
              <a:buFontTx/>
              <a:buChar char="•"/>
              <a:defRPr/>
            </a:pPr>
            <a:r>
              <a:rPr kumimoji="0" lang="en-US" b="0" i="0" u="none" strike="noStrike" kern="1200" cap="none" spc="0" normalizeH="0" baseline="0" noProof="0" dirty="0" smtClean="0">
                <a:ln>
                  <a:noFill/>
                </a:ln>
                <a:solidFill>
                  <a:prstClr val="black"/>
                </a:solidFill>
                <a:effectLst/>
                <a:uLnTx/>
                <a:uFillTx/>
                <a:cs typeface="Arial" panose="020B0604020202020204" pitchFamily="34" charset="0"/>
              </a:rPr>
              <a:t>The </a:t>
            </a:r>
            <a:r>
              <a:rPr kumimoji="0" lang="en-US" b="0" i="0" u="none" strike="noStrike" kern="1200" cap="none" spc="0" normalizeH="0" baseline="0" noProof="0" dirty="0">
                <a:ln>
                  <a:noFill/>
                </a:ln>
                <a:solidFill>
                  <a:prstClr val="black"/>
                </a:solidFill>
                <a:effectLst/>
                <a:uLnTx/>
                <a:uFillTx/>
                <a:cs typeface="Arial" panose="020B0604020202020204" pitchFamily="34" charset="0"/>
              </a:rPr>
              <a:t>overall rate of new HIV infections </a:t>
            </a:r>
            <a:r>
              <a:rPr kumimoji="0" lang="en-US" b="0" i="0" u="none" strike="noStrike" kern="1200" cap="none" spc="0" normalizeH="0" baseline="0" noProof="0" dirty="0" smtClean="0">
                <a:ln>
                  <a:noFill/>
                </a:ln>
                <a:solidFill>
                  <a:prstClr val="black"/>
                </a:solidFill>
                <a:effectLst/>
                <a:uLnTx/>
                <a:uFillTx/>
                <a:cs typeface="Arial" panose="020B0604020202020204" pitchFamily="34" charset="0"/>
              </a:rPr>
              <a:t>was 3.81% </a:t>
            </a:r>
            <a:r>
              <a:rPr lang="en-US" dirty="0">
                <a:solidFill>
                  <a:prstClr val="black"/>
                </a:solidFill>
                <a:cs typeface="Arial" panose="020B0604020202020204" pitchFamily="34" charset="0"/>
              </a:rPr>
              <a:t>per year </a:t>
            </a:r>
            <a:r>
              <a:rPr kumimoji="0" lang="en-US" sz="17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(95% CI 3.45-4.21)</a:t>
            </a:r>
            <a:r>
              <a:rPr kumimoji="0" lang="en-US" sz="24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 </a:t>
            </a:r>
            <a:endParaRPr kumimoji="0" lang="en-US"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grpSp>
        <p:nvGrpSpPr>
          <p:cNvPr id="106" name="Group 105"/>
          <p:cNvGrpSpPr/>
          <p:nvPr/>
        </p:nvGrpSpPr>
        <p:grpSpPr>
          <a:xfrm>
            <a:off x="2765608" y="1945390"/>
            <a:ext cx="2908644" cy="1512580"/>
            <a:chOff x="468313" y="2168833"/>
            <a:chExt cx="2908644" cy="1512580"/>
          </a:xfrm>
        </p:grpSpPr>
        <p:pic>
          <p:nvPicPr>
            <p:cNvPr id="5" name="Picture 4"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148" y="2210375"/>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904" y="2210375"/>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631" y="2210375"/>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7455" y="2210375"/>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172" y="2210375"/>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2085" y="2210375"/>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4714" y="2210375"/>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2470" y="2210375"/>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5098" y="2210375"/>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2855" y="2210375"/>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8910" y="3096499"/>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6666" y="3096499"/>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5393" y="3096499"/>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1217" y="3096499"/>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6934" y="3096499"/>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5847" y="3096499"/>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8476" y="3096499"/>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6232" y="3096499"/>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860" y="3096499"/>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6617" y="3096499"/>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148" y="2780127"/>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904" y="2780127"/>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631" y="2780127"/>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7455" y="2780127"/>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172" y="2780127"/>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2085" y="2780127"/>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4714" y="2780127"/>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2470" y="2780127"/>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5098" y="2780127"/>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2855" y="2780127"/>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148" y="3075348"/>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904" y="3075348"/>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631" y="3075348"/>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7455" y="3075348"/>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172" y="3075348"/>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2085" y="3075348"/>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4714" y="3075348"/>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2470" y="3075348"/>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5098" y="3075348"/>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2855" y="3075348"/>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148" y="3370569"/>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5"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904" y="3370569"/>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631" y="3370569"/>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7455" y="3370569"/>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172" y="3370569"/>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2085" y="3370569"/>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0"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4714" y="3370569"/>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51"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2470" y="3370569"/>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5098" y="3370569"/>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53"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2855" y="3370569"/>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8142" y="2210375"/>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55"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85898" y="2210375"/>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6"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4625" y="2210375"/>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57"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0449" y="2210375"/>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58"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6166" y="2210375"/>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5079" y="2210375"/>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60"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7708" y="2210375"/>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61"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5464" y="2210375"/>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62"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8092" y="2210375"/>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63"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5849" y="2210375"/>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64"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8859" y="2509798"/>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65"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86615" y="2509798"/>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66"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5342" y="2509798"/>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67"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1166" y="2509798"/>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68"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6883" y="2509798"/>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69"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5796" y="2509798"/>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70"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8425" y="2509798"/>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71"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6181" y="2509798"/>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72"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8809" y="2509798"/>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73"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6566" y="2509798"/>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74"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8910" y="3390887"/>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75"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6666" y="3390887"/>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76"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5393" y="3390887"/>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77"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1217" y="3390887"/>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78"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6934" y="3390887"/>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79"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5847" y="3390887"/>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80"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8476" y="3390887"/>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81"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6232" y="3390887"/>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82"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860" y="3390887"/>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83"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6617" y="3390887"/>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84"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6720" y="2501842"/>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85"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476" y="2501842"/>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86"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3203" y="2501842"/>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87"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9027" y="2501842"/>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88"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744" y="2501842"/>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89"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3657" y="2501842"/>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90"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6286" y="2501842"/>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91"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4042" y="2501842"/>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92"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6670" y="2501842"/>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93"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4427" y="2501842"/>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94"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8910" y="2786718"/>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95"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6666" y="2786718"/>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96"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5393" y="2786718"/>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97"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1217" y="2786718"/>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98"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6934" y="2786718"/>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99"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5847" y="2786718"/>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100"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8476" y="2786718"/>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Picture 101"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6232" y="2786718"/>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102"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860" y="2786718"/>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103"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6617" y="2786718"/>
              <a:ext cx="190340" cy="2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 name="Rectangle 104"/>
            <p:cNvSpPr/>
            <p:nvPr/>
          </p:nvSpPr>
          <p:spPr>
            <a:xfrm>
              <a:off x="468313" y="2168833"/>
              <a:ext cx="637630" cy="365886"/>
            </a:xfrm>
            <a:prstGeom prst="rect">
              <a:avLst/>
            </a:prstGeom>
            <a:noFill/>
            <a:ln w="38100">
              <a:solidFill>
                <a:schemeClr val="accent2">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109" name="Picture 10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66739" y="6151421"/>
            <a:ext cx="1134950" cy="502663"/>
          </a:xfrm>
          <a:prstGeom prst="rect">
            <a:avLst/>
          </a:prstGeom>
        </p:spPr>
      </p:pic>
    </p:spTree>
    <p:extLst>
      <p:ext uri="{BB962C8B-B14F-4D97-AF65-F5344CB8AC3E}">
        <p14:creationId xmlns:p14="http://schemas.microsoft.com/office/powerpoint/2010/main" val="172005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43C8B5-739F-B94F-A3FC-E03104486EE0}"/>
              </a:ext>
            </a:extLst>
          </p:cNvPr>
          <p:cNvSpPr>
            <a:spLocks noGrp="1"/>
          </p:cNvSpPr>
          <p:nvPr>
            <p:ph type="title"/>
          </p:nvPr>
        </p:nvSpPr>
        <p:spPr>
          <a:xfrm>
            <a:off x="668337" y="953257"/>
            <a:ext cx="10972800" cy="1143000"/>
          </a:xfrm>
        </p:spPr>
        <p:txBody>
          <a:bodyPr>
            <a:normAutofit/>
          </a:bodyPr>
          <a:lstStyle/>
          <a:p>
            <a:r>
              <a:rPr lang="en-US" sz="5000" dirty="0"/>
              <a:t>ECHO Trial Consortium</a:t>
            </a:r>
          </a:p>
        </p:txBody>
      </p:sp>
      <p:pic>
        <p:nvPicPr>
          <p:cNvPr id="22" name="Picture 3">
            <a:extLst>
              <a:ext uri="{FF2B5EF4-FFF2-40B4-BE49-F238E27FC236}">
                <a16:creationId xmlns:a16="http://schemas.microsoft.com/office/drawing/2014/main" id="{9AABBF45-6909-834C-A0C0-C3A0DC5DB1A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6863" y="1884363"/>
            <a:ext cx="1390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3" name="Picture 5" descr="FHI_L4">
            <a:hlinkClick r:id="rId3"/>
            <a:extLst>
              <a:ext uri="{FF2B5EF4-FFF2-40B4-BE49-F238E27FC236}">
                <a16:creationId xmlns:a16="http://schemas.microsoft.com/office/drawing/2014/main" id="{76541D99-4886-0F41-8FEA-1047A83EAC70}"/>
              </a:ext>
            </a:extLst>
          </p:cNvPr>
          <p:cNvPicPr>
            <a:picLocks noChangeAspect="1" noChangeArrowheads="1"/>
          </p:cNvPicPr>
          <p:nvPr/>
        </p:nvPicPr>
        <p:blipFill>
          <a:blip r:embed="rId4" cstate="print"/>
          <a:srcRect/>
          <a:stretch>
            <a:fillRect/>
          </a:stretch>
        </p:blipFill>
        <p:spPr bwMode="auto">
          <a:xfrm>
            <a:off x="668337" y="1971674"/>
            <a:ext cx="2104105" cy="869949"/>
          </a:xfrm>
          <a:prstGeom prst="rect">
            <a:avLst/>
          </a:prstGeom>
          <a:noFill/>
          <a:ln w="9525">
            <a:noFill/>
            <a:miter lim="800000"/>
            <a:headEnd/>
            <a:tailEnd/>
          </a:ln>
        </p:spPr>
      </p:pic>
      <p:pic>
        <p:nvPicPr>
          <p:cNvPr id="24" name="Picture 8" descr="http://preview.webhoop.co.za/wp-content/uploads/2015/07/rhi.png">
            <a:extLst>
              <a:ext uri="{FF2B5EF4-FFF2-40B4-BE49-F238E27FC236}">
                <a16:creationId xmlns:a16="http://schemas.microsoft.com/office/drawing/2014/main" id="{369268D6-D3D7-C649-A560-9C33CCF6F4F4}"/>
              </a:ext>
            </a:extLst>
          </p:cNvPr>
          <p:cNvPicPr>
            <a:picLocks noChangeAspect="1" noChangeArrowheads="1"/>
          </p:cNvPicPr>
          <p:nvPr/>
        </p:nvPicPr>
        <p:blipFill>
          <a:blip r:embed="rId5" cstate="print"/>
          <a:srcRect/>
          <a:stretch>
            <a:fillRect/>
          </a:stretch>
        </p:blipFill>
        <p:spPr bwMode="auto">
          <a:xfrm>
            <a:off x="3511550" y="1947863"/>
            <a:ext cx="1758950" cy="862012"/>
          </a:xfrm>
          <a:prstGeom prst="rect">
            <a:avLst/>
          </a:prstGeom>
          <a:noFill/>
          <a:ln w="9525">
            <a:noFill/>
            <a:miter lim="800000"/>
            <a:headEnd/>
            <a:tailEnd/>
          </a:ln>
        </p:spPr>
      </p:pic>
      <p:pic>
        <p:nvPicPr>
          <p:cNvPr id="25" name="Picture 8">
            <a:extLst>
              <a:ext uri="{FF2B5EF4-FFF2-40B4-BE49-F238E27FC236}">
                <a16:creationId xmlns:a16="http://schemas.microsoft.com/office/drawing/2014/main" id="{1B146FEC-9568-2947-8E4E-A9E8864EA6AD}"/>
              </a:ext>
            </a:extLst>
          </p:cNvPr>
          <p:cNvPicPr>
            <a:picLocks noChangeAspect="1"/>
          </p:cNvPicPr>
          <p:nvPr/>
        </p:nvPicPr>
        <p:blipFill>
          <a:blip r:embed="rId6" cstate="print"/>
          <a:srcRect/>
          <a:stretch>
            <a:fillRect/>
          </a:stretch>
        </p:blipFill>
        <p:spPr bwMode="auto">
          <a:xfrm>
            <a:off x="604838" y="5299075"/>
            <a:ext cx="1811337" cy="855663"/>
          </a:xfrm>
          <a:prstGeom prst="rect">
            <a:avLst/>
          </a:prstGeom>
          <a:noFill/>
          <a:ln w="9525">
            <a:noFill/>
            <a:miter lim="800000"/>
            <a:headEnd/>
            <a:tailEnd/>
          </a:ln>
        </p:spPr>
      </p:pic>
      <p:pic>
        <p:nvPicPr>
          <p:cNvPr id="26" name="Picture 9">
            <a:extLst>
              <a:ext uri="{FF2B5EF4-FFF2-40B4-BE49-F238E27FC236}">
                <a16:creationId xmlns:a16="http://schemas.microsoft.com/office/drawing/2014/main" id="{2F8F4577-0C9B-BA43-A251-611A841B249A}"/>
              </a:ext>
            </a:extLst>
          </p:cNvPr>
          <p:cNvPicPr>
            <a:picLocks noChangeAspect="1"/>
          </p:cNvPicPr>
          <p:nvPr/>
        </p:nvPicPr>
        <p:blipFill>
          <a:blip r:embed="rId7" cstate="print"/>
          <a:srcRect/>
          <a:stretch>
            <a:fillRect/>
          </a:stretch>
        </p:blipFill>
        <p:spPr bwMode="auto">
          <a:xfrm>
            <a:off x="6394450" y="5226050"/>
            <a:ext cx="1379538" cy="857250"/>
          </a:xfrm>
          <a:prstGeom prst="rect">
            <a:avLst/>
          </a:prstGeom>
          <a:noFill/>
          <a:ln w="9525">
            <a:noFill/>
            <a:miter lim="800000"/>
            <a:headEnd/>
            <a:tailEnd/>
          </a:ln>
        </p:spPr>
      </p:pic>
      <p:pic>
        <p:nvPicPr>
          <p:cNvPr id="27" name="Picture 11">
            <a:extLst>
              <a:ext uri="{FF2B5EF4-FFF2-40B4-BE49-F238E27FC236}">
                <a16:creationId xmlns:a16="http://schemas.microsoft.com/office/drawing/2014/main" id="{510FFD6A-F01C-AE4A-9FF4-3C13970404A6}"/>
              </a:ext>
            </a:extLst>
          </p:cNvPr>
          <p:cNvPicPr>
            <a:picLocks noChangeAspect="1"/>
          </p:cNvPicPr>
          <p:nvPr/>
        </p:nvPicPr>
        <p:blipFill>
          <a:blip r:embed="rId8" cstate="print"/>
          <a:srcRect/>
          <a:stretch>
            <a:fillRect/>
          </a:stretch>
        </p:blipFill>
        <p:spPr bwMode="auto">
          <a:xfrm>
            <a:off x="8913813" y="5330825"/>
            <a:ext cx="1812925" cy="665163"/>
          </a:xfrm>
          <a:prstGeom prst="rect">
            <a:avLst/>
          </a:prstGeom>
          <a:noFill/>
          <a:ln w="9525">
            <a:noFill/>
            <a:miter lim="800000"/>
            <a:headEnd/>
            <a:tailEnd/>
          </a:ln>
        </p:spPr>
      </p:pic>
      <p:pic>
        <p:nvPicPr>
          <p:cNvPr id="28" name="Picture 3">
            <a:extLst>
              <a:ext uri="{FF2B5EF4-FFF2-40B4-BE49-F238E27FC236}">
                <a16:creationId xmlns:a16="http://schemas.microsoft.com/office/drawing/2014/main" id="{D7B53504-AAD1-644E-9F4C-08BFCB9D275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38363" y="4356100"/>
            <a:ext cx="2371725"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9" name="Picture 2" descr="aurum">
            <a:extLst>
              <a:ext uri="{FF2B5EF4-FFF2-40B4-BE49-F238E27FC236}">
                <a16:creationId xmlns:a16="http://schemas.microsoft.com/office/drawing/2014/main" id="{096C24AF-7D69-8342-8C28-B11AB010F1F1}"/>
              </a:ext>
            </a:extLst>
          </p:cNvPr>
          <p:cNvPicPr>
            <a:picLocks noChangeAspect="1" noChangeArrowheads="1"/>
          </p:cNvPicPr>
          <p:nvPr/>
        </p:nvPicPr>
        <p:blipFill>
          <a:blip r:embed="rId10" cstate="print">
            <a:alphaModFix amt="85000"/>
            <a:extLst>
              <a:ext uri="{28A0092B-C50C-407E-A947-70E740481C1C}">
                <a14:useLocalDpi xmlns:a14="http://schemas.microsoft.com/office/drawing/2010/main" val="0"/>
              </a:ext>
            </a:extLst>
          </a:blip>
          <a:srcRect l="20668" r="18652"/>
          <a:stretch>
            <a:fillRect/>
          </a:stretch>
        </p:blipFill>
        <p:spPr bwMode="auto">
          <a:xfrm>
            <a:off x="5238750" y="4078288"/>
            <a:ext cx="1036638" cy="882650"/>
          </a:xfrm>
          <a:prstGeom prst="rect">
            <a:avLst/>
          </a:prstGeom>
          <a:noFill/>
          <a:ln>
            <a:noFill/>
          </a:ln>
          <a:effectLst/>
          <a:extLst>
            <a:ext uri="{909E8E84-426E-40DD-AFC4-6F175D3DCCD1}">
              <a14:hiddenFill xmlns:a14="http://schemas.microsoft.com/office/drawing/2010/main">
                <a:solidFill>
                  <a:srgbClr val="000000">
                    <a:alpha val="85097"/>
                  </a:srgbClr>
                </a:solidFill>
              </a14:hiddenFill>
            </a:ext>
            <a:ext uri="{91240B29-F687-4F45-9708-019B960494DF}">
              <a14:hiddenLine xmlns:a14="http://schemas.microsoft.com/office/drawing/2010/main" w="25400">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pic>
      <p:pic>
        <p:nvPicPr>
          <p:cNvPr id="30" name="Picture 3">
            <a:extLst>
              <a:ext uri="{FF2B5EF4-FFF2-40B4-BE49-F238E27FC236}">
                <a16:creationId xmlns:a16="http://schemas.microsoft.com/office/drawing/2014/main" id="{8B7E549C-DEE8-464B-ACDE-3B08AE10E6E2}"/>
              </a:ext>
            </a:extLst>
          </p:cNvPr>
          <p:cNvPicPr>
            <a:picLocks noChangeAspect="1" noChangeArrowheads="1"/>
          </p:cNvPicPr>
          <p:nvPr/>
        </p:nvPicPr>
        <p:blipFill>
          <a:blip r:embed="rId11" cstate="print">
            <a:alphaModFix amt="85000"/>
            <a:extLst>
              <a:ext uri="{28A0092B-C50C-407E-A947-70E740481C1C}">
                <a14:useLocalDpi xmlns:a14="http://schemas.microsoft.com/office/drawing/2010/main" val="0"/>
              </a:ext>
            </a:extLst>
          </a:blip>
          <a:srcRect/>
          <a:stretch>
            <a:fillRect/>
          </a:stretch>
        </p:blipFill>
        <p:spPr bwMode="auto">
          <a:xfrm>
            <a:off x="7435850" y="4244975"/>
            <a:ext cx="1203325" cy="700088"/>
          </a:xfrm>
          <a:prstGeom prst="rect">
            <a:avLst/>
          </a:prstGeom>
          <a:noFill/>
          <a:ln>
            <a:noFill/>
          </a:ln>
          <a:effectLst/>
          <a:extLst>
            <a:ext uri="{909E8E84-426E-40DD-AFC4-6F175D3DCCD1}">
              <a14:hiddenFill xmlns:a14="http://schemas.microsoft.com/office/drawing/2010/main">
                <a:solidFill>
                  <a:srgbClr val="000000">
                    <a:alpha val="85097"/>
                  </a:srgbClr>
                </a:solidFill>
              </a14:hiddenFill>
            </a:ext>
            <a:ext uri="{91240B29-F687-4F45-9708-019B960494DF}">
              <a14:hiddenLine xmlns:a14="http://schemas.microsoft.com/office/drawing/2010/main" w="25400">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pic>
      <p:pic>
        <p:nvPicPr>
          <p:cNvPr id="31" name="Picture 4" descr="http://www.epwg.org/media/10949/logo%20icrh.jpg">
            <a:extLst>
              <a:ext uri="{FF2B5EF4-FFF2-40B4-BE49-F238E27FC236}">
                <a16:creationId xmlns:a16="http://schemas.microsoft.com/office/drawing/2014/main" id="{8DD7A611-4FAC-1140-9641-2233EE80BDB5}"/>
              </a:ext>
            </a:extLst>
          </p:cNvPr>
          <p:cNvPicPr>
            <a:picLocks noChangeAspect="1" noChangeArrowheads="1"/>
          </p:cNvPicPr>
          <p:nvPr/>
        </p:nvPicPr>
        <p:blipFill>
          <a:blip r:embed="rId12" cstate="print"/>
          <a:srcRect/>
          <a:stretch>
            <a:fillRect/>
          </a:stretch>
        </p:blipFill>
        <p:spPr bwMode="auto">
          <a:xfrm>
            <a:off x="10253663" y="3978275"/>
            <a:ext cx="1084262" cy="862013"/>
          </a:xfrm>
          <a:prstGeom prst="rect">
            <a:avLst/>
          </a:prstGeom>
          <a:noFill/>
          <a:ln w="9525">
            <a:noFill/>
            <a:miter lim="800000"/>
            <a:headEnd/>
            <a:tailEnd/>
          </a:ln>
        </p:spPr>
      </p:pic>
      <p:pic>
        <p:nvPicPr>
          <p:cNvPr id="32" name="Picture 18">
            <a:extLst>
              <a:ext uri="{FF2B5EF4-FFF2-40B4-BE49-F238E27FC236}">
                <a16:creationId xmlns:a16="http://schemas.microsoft.com/office/drawing/2014/main" id="{D8FAB0E5-8DF9-114F-A3D5-30DE2DF6267B}"/>
              </a:ext>
            </a:extLst>
          </p:cNvPr>
          <p:cNvPicPr>
            <a:picLocks noChangeAspect="1"/>
          </p:cNvPicPr>
          <p:nvPr/>
        </p:nvPicPr>
        <p:blipFill>
          <a:blip r:embed="rId13" cstate="print"/>
          <a:srcRect b="6708"/>
          <a:stretch>
            <a:fillRect/>
          </a:stretch>
        </p:blipFill>
        <p:spPr bwMode="auto">
          <a:xfrm>
            <a:off x="688975" y="4127500"/>
            <a:ext cx="693738" cy="862013"/>
          </a:xfrm>
          <a:prstGeom prst="rect">
            <a:avLst/>
          </a:prstGeom>
          <a:noFill/>
          <a:ln w="9525">
            <a:noFill/>
            <a:miter lim="800000"/>
            <a:headEnd/>
            <a:tailEnd/>
          </a:ln>
        </p:spPr>
      </p:pic>
      <p:pic>
        <p:nvPicPr>
          <p:cNvPr id="33" name="Picture 4" descr="Emavundleni Research Centre">
            <a:extLst>
              <a:ext uri="{FF2B5EF4-FFF2-40B4-BE49-F238E27FC236}">
                <a16:creationId xmlns:a16="http://schemas.microsoft.com/office/drawing/2014/main" id="{BA1EE7D0-64D7-D94C-9CC8-E95BC3DFA3BE}"/>
              </a:ext>
            </a:extLst>
          </p:cNvPr>
          <p:cNvPicPr>
            <a:picLocks noChangeAspect="1" noChangeArrowheads="1"/>
          </p:cNvPicPr>
          <p:nvPr/>
        </p:nvPicPr>
        <p:blipFill>
          <a:blip r:embed="rId14" cstate="print">
            <a:alphaModFix amt="85000"/>
            <a:extLst>
              <a:ext uri="{28A0092B-C50C-407E-A947-70E740481C1C}">
                <a14:useLocalDpi xmlns:a14="http://schemas.microsoft.com/office/drawing/2010/main" val="0"/>
              </a:ext>
            </a:extLst>
          </a:blip>
          <a:srcRect/>
          <a:stretch>
            <a:fillRect/>
          </a:stretch>
        </p:blipFill>
        <p:spPr bwMode="auto">
          <a:xfrm>
            <a:off x="8385175" y="3022600"/>
            <a:ext cx="1123950" cy="941388"/>
          </a:xfrm>
          <a:prstGeom prst="rect">
            <a:avLst/>
          </a:prstGeom>
          <a:noFill/>
          <a:ln>
            <a:noFill/>
          </a:ln>
          <a:effectLst/>
          <a:extLst>
            <a:ext uri="{909E8E84-426E-40DD-AFC4-6F175D3DCCD1}">
              <a14:hiddenFill xmlns:a14="http://schemas.microsoft.com/office/drawing/2010/main">
                <a:solidFill>
                  <a:srgbClr val="000000">
                    <a:alpha val="85097"/>
                  </a:srgbClr>
                </a:solidFill>
              </a14:hiddenFill>
            </a:ext>
            <a:ext uri="{91240B29-F687-4F45-9708-019B960494DF}">
              <a14:hiddenLine xmlns:a14="http://schemas.microsoft.com/office/drawing/2010/main" w="25400">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pic>
      <p:pic>
        <p:nvPicPr>
          <p:cNvPr id="34" name="Picture 20">
            <a:extLst>
              <a:ext uri="{FF2B5EF4-FFF2-40B4-BE49-F238E27FC236}">
                <a16:creationId xmlns:a16="http://schemas.microsoft.com/office/drawing/2014/main" id="{5A058F53-4585-3649-BD8D-05BB14CCB687}"/>
              </a:ext>
            </a:extLst>
          </p:cNvPr>
          <p:cNvPicPr>
            <a:picLocks noChangeAspect="1"/>
          </p:cNvPicPr>
          <p:nvPr/>
        </p:nvPicPr>
        <p:blipFill>
          <a:blip r:embed="rId15" cstate="print"/>
          <a:srcRect t="-2" b="-2"/>
          <a:stretch>
            <a:fillRect/>
          </a:stretch>
        </p:blipFill>
        <p:spPr bwMode="auto">
          <a:xfrm>
            <a:off x="1393825" y="3094038"/>
            <a:ext cx="942975" cy="869950"/>
          </a:xfrm>
          <a:prstGeom prst="rect">
            <a:avLst/>
          </a:prstGeom>
          <a:noFill/>
          <a:ln w="9525">
            <a:noFill/>
            <a:miter lim="800000"/>
            <a:headEnd/>
            <a:tailEnd/>
          </a:ln>
        </p:spPr>
      </p:pic>
      <p:pic>
        <p:nvPicPr>
          <p:cNvPr id="35" name="Picture 21">
            <a:extLst>
              <a:ext uri="{FF2B5EF4-FFF2-40B4-BE49-F238E27FC236}">
                <a16:creationId xmlns:a16="http://schemas.microsoft.com/office/drawing/2014/main" id="{AA3A2523-39F0-1547-8270-BC85D29569DB}"/>
              </a:ext>
            </a:extLst>
          </p:cNvPr>
          <p:cNvPicPr>
            <a:picLocks noChangeAspect="1"/>
          </p:cNvPicPr>
          <p:nvPr/>
        </p:nvPicPr>
        <p:blipFill>
          <a:blip r:embed="rId16" cstate="print"/>
          <a:srcRect/>
          <a:stretch>
            <a:fillRect/>
          </a:stretch>
        </p:blipFill>
        <p:spPr bwMode="auto">
          <a:xfrm>
            <a:off x="5992813" y="3152775"/>
            <a:ext cx="809625" cy="811213"/>
          </a:xfrm>
          <a:prstGeom prst="rect">
            <a:avLst/>
          </a:prstGeom>
          <a:noFill/>
          <a:ln w="9525">
            <a:noFill/>
            <a:miter lim="800000"/>
            <a:headEnd/>
            <a:tailEnd/>
          </a:ln>
        </p:spPr>
      </p:pic>
      <p:pic>
        <p:nvPicPr>
          <p:cNvPr id="36" name="Picture 2">
            <a:extLst>
              <a:ext uri="{FF2B5EF4-FFF2-40B4-BE49-F238E27FC236}">
                <a16:creationId xmlns:a16="http://schemas.microsoft.com/office/drawing/2014/main" id="{9E1A805D-C813-294D-9152-31D99A697D18}"/>
              </a:ext>
            </a:extLst>
          </p:cNvPr>
          <p:cNvPicPr>
            <a:picLocks noChangeAspect="1"/>
          </p:cNvPicPr>
          <p:nvPr/>
        </p:nvPicPr>
        <p:blipFill>
          <a:blip r:embed="rId17" cstate="print"/>
          <a:srcRect/>
          <a:stretch>
            <a:fillRect/>
          </a:stretch>
        </p:blipFill>
        <p:spPr bwMode="auto">
          <a:xfrm>
            <a:off x="9402763" y="1816100"/>
            <a:ext cx="2130425" cy="1006475"/>
          </a:xfrm>
          <a:prstGeom prst="rect">
            <a:avLst/>
          </a:prstGeom>
          <a:noFill/>
          <a:ln w="9525">
            <a:noFill/>
            <a:miter lim="800000"/>
            <a:headEnd/>
            <a:tailEnd/>
          </a:ln>
        </p:spPr>
      </p:pic>
      <p:pic>
        <p:nvPicPr>
          <p:cNvPr id="37" name="Picture 1">
            <a:extLst>
              <a:ext uri="{FF2B5EF4-FFF2-40B4-BE49-F238E27FC236}">
                <a16:creationId xmlns:a16="http://schemas.microsoft.com/office/drawing/2014/main" id="{59B364E9-EEE3-5B49-A57E-EFEED1C23560}"/>
              </a:ext>
            </a:extLst>
          </p:cNvPr>
          <p:cNvPicPr>
            <a:picLocks noChangeAspect="1"/>
          </p:cNvPicPr>
          <p:nvPr/>
        </p:nvPicPr>
        <p:blipFill>
          <a:blip r:embed="rId18" cstate="print"/>
          <a:srcRect/>
          <a:stretch>
            <a:fillRect/>
          </a:stretch>
        </p:blipFill>
        <p:spPr bwMode="auto">
          <a:xfrm>
            <a:off x="3168650" y="5522913"/>
            <a:ext cx="2473325" cy="457200"/>
          </a:xfrm>
          <a:prstGeom prst="rect">
            <a:avLst/>
          </a:prstGeom>
          <a:noFill/>
          <a:ln w="9525">
            <a:noFill/>
            <a:miter lim="800000"/>
            <a:headEnd/>
            <a:tailEnd/>
          </a:ln>
        </p:spPr>
      </p:pic>
      <p:pic>
        <p:nvPicPr>
          <p:cNvPr id="38" name="Picture 7">
            <a:extLst>
              <a:ext uri="{FF2B5EF4-FFF2-40B4-BE49-F238E27FC236}">
                <a16:creationId xmlns:a16="http://schemas.microsoft.com/office/drawing/2014/main" id="{A390980E-32E6-5940-BB17-4888EE6E56CB}"/>
              </a:ext>
            </a:extLst>
          </p:cNvPr>
          <p:cNvPicPr>
            <a:picLocks noChangeAspect="1"/>
          </p:cNvPicPr>
          <p:nvPr/>
        </p:nvPicPr>
        <p:blipFill>
          <a:blip r:embed="rId19" cstate="print"/>
          <a:srcRect/>
          <a:stretch>
            <a:fillRect/>
          </a:stretch>
        </p:blipFill>
        <p:spPr bwMode="auto">
          <a:xfrm>
            <a:off x="3422650" y="3152775"/>
            <a:ext cx="1417638" cy="731838"/>
          </a:xfrm>
          <a:prstGeom prst="rect">
            <a:avLst/>
          </a:prstGeom>
          <a:noFill/>
          <a:ln w="9525">
            <a:noFill/>
            <a:miter lim="800000"/>
            <a:headEnd/>
            <a:tailEnd/>
          </a:ln>
        </p:spPr>
      </p:pic>
    </p:spTree>
    <p:extLst>
      <p:ext uri="{BB962C8B-B14F-4D97-AF65-F5344CB8AC3E}">
        <p14:creationId xmlns:p14="http://schemas.microsoft.com/office/powerpoint/2010/main" val="99606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6719FA-6B75-9F45-83BC-59D1B625F6D0}"/>
              </a:ext>
            </a:extLst>
          </p:cNvPr>
          <p:cNvSpPr>
            <a:spLocks noGrp="1"/>
          </p:cNvSpPr>
          <p:nvPr>
            <p:ph type="title"/>
          </p:nvPr>
        </p:nvSpPr>
        <p:spPr/>
        <p:txBody>
          <a:bodyPr/>
          <a:lstStyle/>
          <a:p>
            <a:r>
              <a:rPr lang="en-US" dirty="0"/>
              <a:t>HIV incidence</a:t>
            </a:r>
          </a:p>
        </p:txBody>
      </p:sp>
      <p:grpSp>
        <p:nvGrpSpPr>
          <p:cNvPr id="11" name="Group 10">
            <a:extLst>
              <a:ext uri="{FF2B5EF4-FFF2-40B4-BE49-F238E27FC236}">
                <a16:creationId xmlns:a16="http://schemas.microsoft.com/office/drawing/2014/main" id="{20B57FBD-2F26-3348-A1C7-84E0A8B77B86}"/>
              </a:ext>
            </a:extLst>
          </p:cNvPr>
          <p:cNvGrpSpPr/>
          <p:nvPr/>
        </p:nvGrpSpPr>
        <p:grpSpPr>
          <a:xfrm>
            <a:off x="1408023" y="1983682"/>
            <a:ext cx="8429151" cy="5633860"/>
            <a:chOff x="3124200" y="1411605"/>
            <a:chExt cx="5943600" cy="4034790"/>
          </a:xfrm>
        </p:grpSpPr>
        <p:pic>
          <p:nvPicPr>
            <p:cNvPr id="9" name="Picture 8">
              <a:extLst>
                <a:ext uri="{FF2B5EF4-FFF2-40B4-BE49-F238E27FC236}">
                  <a16:creationId xmlns:a16="http://schemas.microsoft.com/office/drawing/2014/main" id="{7A8FE1CB-64B8-2848-B5E4-47048C0C1A59}"/>
                </a:ext>
              </a:extLst>
            </p:cNvPr>
            <p:cNvPicPr/>
            <p:nvPr/>
          </p:nvPicPr>
          <p:blipFill>
            <a:blip r:embed="rId3">
              <a:extLst>
                <a:ext uri="{28A0092B-C50C-407E-A947-70E740481C1C}">
                  <a14:useLocalDpi xmlns:a14="http://schemas.microsoft.com/office/drawing/2010/main" val="0"/>
                </a:ext>
              </a:extLst>
            </a:blip>
            <a:stretch>
              <a:fillRect/>
            </a:stretch>
          </p:blipFill>
          <p:spPr>
            <a:xfrm>
              <a:off x="3124200" y="1411605"/>
              <a:ext cx="5943600" cy="4034790"/>
            </a:xfrm>
            <a:prstGeom prst="rect">
              <a:avLst/>
            </a:prstGeom>
          </p:spPr>
        </p:pic>
        <p:pic>
          <p:nvPicPr>
            <p:cNvPr id="10" name="Picture 9">
              <a:extLst>
                <a:ext uri="{FF2B5EF4-FFF2-40B4-BE49-F238E27FC236}">
                  <a16:creationId xmlns:a16="http://schemas.microsoft.com/office/drawing/2014/main" id="{9F82CFE4-2799-0E4D-9AD0-131C854D5444}"/>
                </a:ext>
              </a:extLst>
            </p:cNvPr>
            <p:cNvPicPr/>
            <p:nvPr/>
          </p:nvPicPr>
          <p:blipFill>
            <a:blip r:embed="rId4">
              <a:extLst>
                <a:ext uri="{28A0092B-C50C-407E-A947-70E740481C1C}">
                  <a14:useLocalDpi xmlns:a14="http://schemas.microsoft.com/office/drawing/2010/main" val="0"/>
                </a:ext>
              </a:extLst>
            </a:blip>
            <a:stretch>
              <a:fillRect/>
            </a:stretch>
          </p:blipFill>
          <p:spPr>
            <a:xfrm>
              <a:off x="5800034" y="1769265"/>
              <a:ext cx="3072130" cy="1790700"/>
            </a:xfrm>
            <a:prstGeom prst="rect">
              <a:avLst/>
            </a:prstGeom>
          </p:spPr>
        </p:pic>
      </p:grpSp>
      <p:graphicFrame>
        <p:nvGraphicFramePr>
          <p:cNvPr id="12" name="Table 11">
            <a:extLst>
              <a:ext uri="{FF2B5EF4-FFF2-40B4-BE49-F238E27FC236}">
                <a16:creationId xmlns:a16="http://schemas.microsoft.com/office/drawing/2014/main" id="{36694295-48E7-3248-BF08-48A2BA3678B4}"/>
              </a:ext>
            </a:extLst>
          </p:cNvPr>
          <p:cNvGraphicFramePr>
            <a:graphicFrameLocks noGrp="1"/>
          </p:cNvGraphicFramePr>
          <p:nvPr>
            <p:extLst>
              <p:ext uri="{D42A27DB-BD31-4B8C-83A1-F6EECF244321}">
                <p14:modId xmlns:p14="http://schemas.microsoft.com/office/powerpoint/2010/main" val="3196170169"/>
              </p:ext>
            </p:extLst>
          </p:nvPr>
        </p:nvGraphicFramePr>
        <p:xfrm>
          <a:off x="6096000" y="969774"/>
          <a:ext cx="5674822" cy="1890444"/>
        </p:xfrm>
        <a:graphic>
          <a:graphicData uri="http://schemas.openxmlformats.org/drawingml/2006/table">
            <a:tbl>
              <a:tblPr firstRow="1" bandRow="1">
                <a:tableStyleId>{5C22544A-7EE6-4342-B048-85BDC9FD1C3A}</a:tableStyleId>
              </a:tblPr>
              <a:tblGrid>
                <a:gridCol w="1712778">
                  <a:extLst>
                    <a:ext uri="{9D8B030D-6E8A-4147-A177-3AD203B41FA5}">
                      <a16:colId xmlns:a16="http://schemas.microsoft.com/office/drawing/2014/main" val="20000"/>
                    </a:ext>
                  </a:extLst>
                </a:gridCol>
                <a:gridCol w="1104034">
                  <a:extLst>
                    <a:ext uri="{9D8B030D-6E8A-4147-A177-3AD203B41FA5}">
                      <a16:colId xmlns:a16="http://schemas.microsoft.com/office/drawing/2014/main" val="20001"/>
                    </a:ext>
                  </a:extLst>
                </a:gridCol>
                <a:gridCol w="1378345">
                  <a:extLst>
                    <a:ext uri="{9D8B030D-6E8A-4147-A177-3AD203B41FA5}">
                      <a16:colId xmlns:a16="http://schemas.microsoft.com/office/drawing/2014/main" val="20002"/>
                    </a:ext>
                  </a:extLst>
                </a:gridCol>
                <a:gridCol w="1479665">
                  <a:extLst>
                    <a:ext uri="{9D8B030D-6E8A-4147-A177-3AD203B41FA5}">
                      <a16:colId xmlns:a16="http://schemas.microsoft.com/office/drawing/2014/main" val="1544929597"/>
                    </a:ext>
                  </a:extLst>
                </a:gridCol>
              </a:tblGrid>
              <a:tr h="406628">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Intention-to-treat </a:t>
                      </a:r>
                      <a:r>
                        <a:rPr lang="en-US" dirty="0"/>
                        <a:t>analysis</a:t>
                      </a:r>
                    </a:p>
                  </a:txBody>
                  <a:tcPr>
                    <a:solidFill>
                      <a:srgbClr val="740074"/>
                    </a:solidFill>
                  </a:tcPr>
                </a:tc>
                <a:tc hMerge="1">
                  <a:txBody>
                    <a:bodyPr/>
                    <a:lstStyle/>
                    <a:p>
                      <a:pPr algn="ctr"/>
                      <a:endParaRPr lang="en-US" dirty="0">
                        <a:solidFill>
                          <a:schemeClr val="bg1"/>
                        </a:solidFill>
                      </a:endParaRPr>
                    </a:p>
                  </a:txBody>
                  <a:tcPr>
                    <a:solidFill>
                      <a:srgbClr val="740074"/>
                    </a:solidFill>
                  </a:tcPr>
                </a:tc>
                <a:tc hMerge="1">
                  <a:txBody>
                    <a:bodyPr/>
                    <a:lstStyle/>
                    <a:p>
                      <a:pPr algn="ctr"/>
                      <a:endParaRPr lang="en-US" dirty="0">
                        <a:solidFill>
                          <a:schemeClr val="bg1"/>
                        </a:solidFill>
                      </a:endParaRPr>
                    </a:p>
                  </a:txBody>
                  <a:tcPr>
                    <a:solidFill>
                      <a:srgbClr val="740074"/>
                    </a:solidFill>
                  </a:tcPr>
                </a:tc>
                <a:tc hMerge="1">
                  <a:txBody>
                    <a:bodyPr/>
                    <a:lstStyle/>
                    <a:p>
                      <a:pPr algn="ctr"/>
                      <a:endParaRPr lang="en-US" dirty="0">
                        <a:solidFill>
                          <a:schemeClr val="bg1"/>
                        </a:solidFill>
                      </a:endParaRPr>
                    </a:p>
                  </a:txBody>
                  <a:tcPr>
                    <a:solidFill>
                      <a:srgbClr val="740074"/>
                    </a:solidFill>
                  </a:tcPr>
                </a:tc>
                <a:extLst>
                  <a:ext uri="{0D108BD9-81ED-4DB2-BD59-A6C34878D82A}">
                    <a16:rowId xmlns:a16="http://schemas.microsoft.com/office/drawing/2014/main" val="2811853709"/>
                  </a:ext>
                </a:extLst>
              </a:tr>
              <a:tr h="406628">
                <a:tc>
                  <a:txBody>
                    <a:bodyPr/>
                    <a:lstStyle/>
                    <a:p>
                      <a:endParaRPr lang="en-US" dirty="0"/>
                    </a:p>
                  </a:txBody>
                  <a:tcPr>
                    <a:solidFill>
                      <a:srgbClr val="740074"/>
                    </a:solidFill>
                  </a:tcPr>
                </a:tc>
                <a:tc>
                  <a:txBody>
                    <a:bodyPr/>
                    <a:lstStyle/>
                    <a:p>
                      <a:pPr algn="ctr"/>
                      <a:r>
                        <a:rPr lang="en-US" dirty="0">
                          <a:solidFill>
                            <a:schemeClr val="bg1"/>
                          </a:solidFill>
                        </a:rPr>
                        <a:t>DMPA-IM</a:t>
                      </a:r>
                    </a:p>
                  </a:txBody>
                  <a:tcPr>
                    <a:solidFill>
                      <a:srgbClr val="740074"/>
                    </a:solidFill>
                  </a:tcPr>
                </a:tc>
                <a:tc>
                  <a:txBody>
                    <a:bodyPr/>
                    <a:lstStyle/>
                    <a:p>
                      <a:pPr algn="ctr"/>
                      <a:r>
                        <a:rPr lang="en-US" dirty="0">
                          <a:solidFill>
                            <a:schemeClr val="bg1"/>
                          </a:solidFill>
                        </a:rPr>
                        <a:t>Copper IUD</a:t>
                      </a:r>
                    </a:p>
                  </a:txBody>
                  <a:tcPr>
                    <a:solidFill>
                      <a:srgbClr val="740074"/>
                    </a:solidFill>
                  </a:tcPr>
                </a:tc>
                <a:tc>
                  <a:txBody>
                    <a:bodyPr/>
                    <a:lstStyle/>
                    <a:p>
                      <a:pPr algn="ctr"/>
                      <a:r>
                        <a:rPr lang="en-US" dirty="0">
                          <a:solidFill>
                            <a:schemeClr val="bg1"/>
                          </a:solidFill>
                        </a:rPr>
                        <a:t>LNG Implant</a:t>
                      </a:r>
                    </a:p>
                  </a:txBody>
                  <a:tcPr>
                    <a:solidFill>
                      <a:srgbClr val="740074"/>
                    </a:solidFill>
                  </a:tcPr>
                </a:tc>
                <a:extLst>
                  <a:ext uri="{0D108BD9-81ED-4DB2-BD59-A6C34878D82A}">
                    <a16:rowId xmlns:a16="http://schemas.microsoft.com/office/drawing/2014/main" val="10001"/>
                  </a:ext>
                </a:extLst>
              </a:tr>
              <a:tr h="406628">
                <a:tc>
                  <a:txBody>
                    <a:bodyPr/>
                    <a:lstStyle/>
                    <a:p>
                      <a:r>
                        <a:rPr lang="en-US" sz="1400" b="1" dirty="0"/>
                        <a:t># </a:t>
                      </a:r>
                      <a:r>
                        <a:rPr lang="en-US" sz="1400" b="1" dirty="0" smtClean="0"/>
                        <a:t>HIV</a:t>
                      </a:r>
                      <a:r>
                        <a:rPr lang="en-US" sz="1400" b="1" baseline="0" dirty="0" smtClean="0"/>
                        <a:t> </a:t>
                      </a:r>
                      <a:r>
                        <a:rPr lang="en-US" sz="1400" b="1" baseline="0" dirty="0"/>
                        <a:t>infections</a:t>
                      </a:r>
                      <a:endParaRPr lang="en-US" sz="1400" b="1" dirty="0"/>
                    </a:p>
                  </a:txBody>
                  <a:tcPr anchor="ctr">
                    <a:solidFill>
                      <a:srgbClr val="F0DCF0"/>
                    </a:solidFill>
                  </a:tcPr>
                </a:tc>
                <a:tc>
                  <a:txBody>
                    <a:bodyPr/>
                    <a:lstStyle/>
                    <a:p>
                      <a:pPr algn="ctr"/>
                      <a:r>
                        <a:rPr lang="en-US" dirty="0"/>
                        <a:t>143</a:t>
                      </a:r>
                    </a:p>
                  </a:txBody>
                  <a:tcPr anchor="ctr">
                    <a:solidFill>
                      <a:srgbClr val="F0DCF0"/>
                    </a:solidFill>
                  </a:tcPr>
                </a:tc>
                <a:tc>
                  <a:txBody>
                    <a:bodyPr/>
                    <a:lstStyle/>
                    <a:p>
                      <a:pPr algn="ctr"/>
                      <a:r>
                        <a:rPr lang="en-US" dirty="0"/>
                        <a:t>138</a:t>
                      </a:r>
                    </a:p>
                  </a:txBody>
                  <a:tcPr anchor="ctr">
                    <a:solidFill>
                      <a:srgbClr val="F0DCF0"/>
                    </a:solidFill>
                  </a:tcPr>
                </a:tc>
                <a:tc>
                  <a:txBody>
                    <a:bodyPr/>
                    <a:lstStyle/>
                    <a:p>
                      <a:pPr algn="ctr"/>
                      <a:r>
                        <a:rPr lang="en-US" dirty="0"/>
                        <a:t>116</a:t>
                      </a:r>
                    </a:p>
                  </a:txBody>
                  <a:tcPr anchor="ctr">
                    <a:solidFill>
                      <a:srgbClr val="F0DCF0"/>
                    </a:solidFill>
                  </a:tcPr>
                </a:tc>
                <a:extLst>
                  <a:ext uri="{0D108BD9-81ED-4DB2-BD59-A6C34878D82A}">
                    <a16:rowId xmlns:a16="http://schemas.microsoft.com/office/drawing/2014/main" val="10002"/>
                  </a:ext>
                </a:extLst>
              </a:tr>
              <a:tr h="534743">
                <a:tc>
                  <a:txBody>
                    <a:bodyPr/>
                    <a:lstStyle/>
                    <a:p>
                      <a:r>
                        <a:rPr lang="en-US" sz="1400" b="1" dirty="0" smtClean="0"/>
                        <a:t>HIV</a:t>
                      </a:r>
                      <a:r>
                        <a:rPr lang="en-US" sz="1400" b="1" baseline="0" dirty="0" smtClean="0"/>
                        <a:t> </a:t>
                      </a:r>
                      <a:r>
                        <a:rPr lang="en-US" sz="1400" b="1" baseline="0" dirty="0"/>
                        <a:t>incidence</a:t>
                      </a:r>
                      <a:r>
                        <a:rPr lang="en-US" sz="1400" baseline="0" dirty="0"/>
                        <a:t>, </a:t>
                      </a:r>
                      <a:r>
                        <a:rPr lang="en-US" sz="1200" baseline="0" dirty="0"/>
                        <a:t>per 100 </a:t>
                      </a:r>
                      <a:r>
                        <a:rPr lang="en-US" sz="1200" baseline="0" dirty="0" smtClean="0"/>
                        <a:t>woman-years</a:t>
                      </a:r>
                    </a:p>
                    <a:p>
                      <a:r>
                        <a:rPr lang="en-US" sz="1200" baseline="0" dirty="0" smtClean="0"/>
                        <a:t>(95% CI)</a:t>
                      </a:r>
                      <a:endParaRPr lang="en-US" sz="1200" dirty="0"/>
                    </a:p>
                  </a:txBody>
                  <a:tcPr anchor="ctr">
                    <a:solidFill>
                      <a:srgbClr val="F0DCF0"/>
                    </a:solidFill>
                  </a:tcPr>
                </a:tc>
                <a:tc>
                  <a:txBody>
                    <a:bodyPr/>
                    <a:lstStyle/>
                    <a:p>
                      <a:pPr algn="ctr"/>
                      <a:r>
                        <a:rPr lang="en-US" dirty="0" smtClean="0"/>
                        <a:t>4.19</a:t>
                      </a:r>
                    </a:p>
                    <a:p>
                      <a:pPr algn="ctr"/>
                      <a:r>
                        <a:rPr lang="en-US" sz="1400" dirty="0" smtClean="0"/>
                        <a:t>(3.54-4.94)</a:t>
                      </a:r>
                      <a:endParaRPr lang="en-US" sz="1400" dirty="0"/>
                    </a:p>
                  </a:txBody>
                  <a:tcPr anchor="ctr">
                    <a:solidFill>
                      <a:srgbClr val="F0DCF0"/>
                    </a:solidFill>
                  </a:tcPr>
                </a:tc>
                <a:tc>
                  <a:txBody>
                    <a:bodyPr/>
                    <a:lstStyle/>
                    <a:p>
                      <a:pPr algn="ctr"/>
                      <a:r>
                        <a:rPr lang="en-US" dirty="0" smtClean="0"/>
                        <a:t>3.94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(3.31-4.66)</a:t>
                      </a:r>
                    </a:p>
                  </a:txBody>
                  <a:tcPr anchor="ctr">
                    <a:solidFill>
                      <a:srgbClr val="F0DCF0"/>
                    </a:solidFill>
                  </a:tcPr>
                </a:tc>
                <a:tc>
                  <a:txBody>
                    <a:bodyPr/>
                    <a:lstStyle/>
                    <a:p>
                      <a:pPr algn="ctr"/>
                      <a:r>
                        <a:rPr lang="en-US" dirty="0" smtClean="0"/>
                        <a:t>3.31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(2.74-3.98)</a:t>
                      </a:r>
                    </a:p>
                  </a:txBody>
                  <a:tcPr anchor="ctr">
                    <a:solidFill>
                      <a:srgbClr val="F0DCF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54519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6719FA-6B75-9F45-83BC-59D1B625F6D0}"/>
              </a:ext>
            </a:extLst>
          </p:cNvPr>
          <p:cNvSpPr>
            <a:spLocks noGrp="1"/>
          </p:cNvSpPr>
          <p:nvPr>
            <p:ph type="title"/>
          </p:nvPr>
        </p:nvSpPr>
        <p:spPr/>
        <p:txBody>
          <a:bodyPr/>
          <a:lstStyle/>
          <a:p>
            <a:r>
              <a:rPr lang="en-US" dirty="0"/>
              <a:t>HIV </a:t>
            </a:r>
            <a:r>
              <a:rPr lang="en-US" dirty="0" smtClean="0"/>
              <a:t>incidence – intention-to-treat analysis</a:t>
            </a:r>
            <a:endParaRPr lang="en-US" dirty="0"/>
          </a:p>
        </p:txBody>
      </p:sp>
      <p:graphicFrame>
        <p:nvGraphicFramePr>
          <p:cNvPr id="8" name="Table 7">
            <a:extLst>
              <a:ext uri="{FF2B5EF4-FFF2-40B4-BE49-F238E27FC236}">
                <a16:creationId xmlns:a16="http://schemas.microsoft.com/office/drawing/2014/main" id="{00D1EA84-C416-404F-809C-3B5133D99A9F}"/>
              </a:ext>
            </a:extLst>
          </p:cNvPr>
          <p:cNvGraphicFramePr>
            <a:graphicFrameLocks noGrp="1"/>
          </p:cNvGraphicFramePr>
          <p:nvPr>
            <p:extLst>
              <p:ext uri="{D42A27DB-BD31-4B8C-83A1-F6EECF244321}">
                <p14:modId xmlns:p14="http://schemas.microsoft.com/office/powerpoint/2010/main" val="451394644"/>
              </p:ext>
            </p:extLst>
          </p:nvPr>
        </p:nvGraphicFramePr>
        <p:xfrm>
          <a:off x="2849587" y="4091458"/>
          <a:ext cx="6492826" cy="2066792"/>
        </p:xfrm>
        <a:graphic>
          <a:graphicData uri="http://schemas.openxmlformats.org/drawingml/2006/table">
            <a:tbl>
              <a:tblPr firstRow="1" bandRow="1">
                <a:tableStyleId>{5C22544A-7EE6-4342-B048-85BDC9FD1C3A}</a:tableStyleId>
              </a:tblPr>
              <a:tblGrid>
                <a:gridCol w="2152363">
                  <a:extLst>
                    <a:ext uri="{9D8B030D-6E8A-4147-A177-3AD203B41FA5}">
                      <a16:colId xmlns:a16="http://schemas.microsoft.com/office/drawing/2014/main" val="20001"/>
                    </a:ext>
                  </a:extLst>
                </a:gridCol>
                <a:gridCol w="2196769">
                  <a:extLst>
                    <a:ext uri="{9D8B030D-6E8A-4147-A177-3AD203B41FA5}">
                      <a16:colId xmlns:a16="http://schemas.microsoft.com/office/drawing/2014/main" val="20002"/>
                    </a:ext>
                  </a:extLst>
                </a:gridCol>
                <a:gridCol w="2143694">
                  <a:extLst>
                    <a:ext uri="{9D8B030D-6E8A-4147-A177-3AD203B41FA5}">
                      <a16:colId xmlns:a16="http://schemas.microsoft.com/office/drawing/2014/main" val="1544929597"/>
                    </a:ext>
                  </a:extLst>
                </a:gridCol>
              </a:tblGrid>
              <a:tr h="672563">
                <a:tc>
                  <a:txBody>
                    <a:bodyPr/>
                    <a:lstStyle/>
                    <a:p>
                      <a:pPr algn="ctr"/>
                      <a:r>
                        <a:rPr lang="en-US" dirty="0">
                          <a:solidFill>
                            <a:schemeClr val="bg1"/>
                          </a:solidFill>
                        </a:rPr>
                        <a:t>DMPA-IM </a:t>
                      </a:r>
                      <a:endParaRPr lang="en-US" dirty="0" smtClean="0">
                        <a:solidFill>
                          <a:schemeClr val="bg1"/>
                        </a:solidFill>
                      </a:endParaRPr>
                    </a:p>
                    <a:p>
                      <a:pPr algn="ctr"/>
                      <a:r>
                        <a:rPr lang="en-US" dirty="0" smtClean="0">
                          <a:solidFill>
                            <a:schemeClr val="bg1"/>
                          </a:solidFill>
                        </a:rPr>
                        <a:t>vs</a:t>
                      </a:r>
                      <a:r>
                        <a:rPr lang="en-US" dirty="0">
                          <a:solidFill>
                            <a:schemeClr val="bg1"/>
                          </a:solidFill>
                        </a:rPr>
                        <a:t>. </a:t>
                      </a:r>
                      <a:endParaRPr lang="en-US" dirty="0" smtClean="0">
                        <a:solidFill>
                          <a:schemeClr val="bg1"/>
                        </a:solidFill>
                      </a:endParaRPr>
                    </a:p>
                    <a:p>
                      <a:pPr algn="ctr"/>
                      <a:r>
                        <a:rPr lang="en-US" dirty="0" smtClean="0">
                          <a:solidFill>
                            <a:schemeClr val="bg1"/>
                          </a:solidFill>
                        </a:rPr>
                        <a:t>Copper </a:t>
                      </a:r>
                      <a:r>
                        <a:rPr lang="en-US" dirty="0">
                          <a:solidFill>
                            <a:schemeClr val="bg1"/>
                          </a:solidFill>
                        </a:rPr>
                        <a:t>IUD</a:t>
                      </a:r>
                    </a:p>
                  </a:txBody>
                  <a:tcPr>
                    <a:solidFill>
                      <a:srgbClr val="740074"/>
                    </a:solidFill>
                  </a:tcPr>
                </a:tc>
                <a:tc>
                  <a:txBody>
                    <a:bodyPr/>
                    <a:lstStyle/>
                    <a:p>
                      <a:pPr algn="ctr"/>
                      <a:r>
                        <a:rPr lang="en-US" dirty="0">
                          <a:solidFill>
                            <a:schemeClr val="bg1"/>
                          </a:solidFill>
                        </a:rPr>
                        <a:t>DMPA-IM </a:t>
                      </a:r>
                      <a:endParaRPr lang="en-US" dirty="0" smtClean="0">
                        <a:solidFill>
                          <a:schemeClr val="bg1"/>
                        </a:solidFill>
                      </a:endParaRPr>
                    </a:p>
                    <a:p>
                      <a:pPr algn="ctr"/>
                      <a:r>
                        <a:rPr lang="en-US" dirty="0" smtClean="0">
                          <a:solidFill>
                            <a:schemeClr val="bg1"/>
                          </a:solidFill>
                        </a:rPr>
                        <a:t>vs</a:t>
                      </a:r>
                      <a:r>
                        <a:rPr lang="en-US" dirty="0">
                          <a:solidFill>
                            <a:schemeClr val="bg1"/>
                          </a:solidFill>
                        </a:rPr>
                        <a:t>. </a:t>
                      </a:r>
                      <a:endParaRPr lang="en-US" dirty="0" smtClean="0">
                        <a:solidFill>
                          <a:schemeClr val="bg1"/>
                        </a:solidFill>
                      </a:endParaRPr>
                    </a:p>
                    <a:p>
                      <a:pPr algn="ctr"/>
                      <a:r>
                        <a:rPr lang="en-US" dirty="0" smtClean="0">
                          <a:solidFill>
                            <a:schemeClr val="bg1"/>
                          </a:solidFill>
                        </a:rPr>
                        <a:t>LNG </a:t>
                      </a:r>
                      <a:r>
                        <a:rPr lang="en-US" dirty="0">
                          <a:solidFill>
                            <a:schemeClr val="bg1"/>
                          </a:solidFill>
                        </a:rPr>
                        <a:t>Implant</a:t>
                      </a:r>
                    </a:p>
                  </a:txBody>
                  <a:tcPr>
                    <a:solidFill>
                      <a:srgbClr val="740074"/>
                    </a:solidFill>
                  </a:tcPr>
                </a:tc>
                <a:tc>
                  <a:txBody>
                    <a:bodyPr/>
                    <a:lstStyle/>
                    <a:p>
                      <a:pPr algn="ctr"/>
                      <a:r>
                        <a:rPr lang="en-US" dirty="0">
                          <a:solidFill>
                            <a:schemeClr val="bg1"/>
                          </a:solidFill>
                        </a:rPr>
                        <a:t>Copper IUD </a:t>
                      </a:r>
                      <a:endParaRPr lang="en-US" dirty="0" smtClean="0">
                        <a:solidFill>
                          <a:schemeClr val="bg1"/>
                        </a:solidFill>
                      </a:endParaRPr>
                    </a:p>
                    <a:p>
                      <a:pPr algn="ctr"/>
                      <a:r>
                        <a:rPr lang="en-US" dirty="0" smtClean="0">
                          <a:solidFill>
                            <a:schemeClr val="bg1"/>
                          </a:solidFill>
                        </a:rPr>
                        <a:t>vs</a:t>
                      </a:r>
                      <a:r>
                        <a:rPr lang="en-US" dirty="0">
                          <a:solidFill>
                            <a:schemeClr val="bg1"/>
                          </a:solidFill>
                        </a:rPr>
                        <a:t>. </a:t>
                      </a:r>
                      <a:endParaRPr lang="en-US" dirty="0" smtClean="0">
                        <a:solidFill>
                          <a:schemeClr val="bg1"/>
                        </a:solidFill>
                      </a:endParaRPr>
                    </a:p>
                    <a:p>
                      <a:pPr algn="ctr"/>
                      <a:r>
                        <a:rPr lang="en-US" dirty="0" smtClean="0">
                          <a:solidFill>
                            <a:schemeClr val="bg1"/>
                          </a:solidFill>
                        </a:rPr>
                        <a:t>LNG </a:t>
                      </a:r>
                      <a:r>
                        <a:rPr lang="en-US" dirty="0">
                          <a:solidFill>
                            <a:schemeClr val="bg1"/>
                          </a:solidFill>
                        </a:rPr>
                        <a:t>Implant</a:t>
                      </a:r>
                    </a:p>
                  </a:txBody>
                  <a:tcPr>
                    <a:solidFill>
                      <a:srgbClr val="740074"/>
                    </a:solidFill>
                  </a:tcPr>
                </a:tc>
                <a:extLst>
                  <a:ext uri="{0D108BD9-81ED-4DB2-BD59-A6C34878D82A}">
                    <a16:rowId xmlns:a16="http://schemas.microsoft.com/office/drawing/2014/main" val="10001"/>
                  </a:ext>
                </a:extLst>
              </a:tr>
              <a:tr h="299085">
                <a:tc>
                  <a:txBody>
                    <a:bodyPr/>
                    <a:lstStyle/>
                    <a:p>
                      <a:pPr algn="ctr"/>
                      <a:r>
                        <a:rPr lang="en-US" dirty="0" smtClean="0"/>
                        <a:t>HR = 1.04</a:t>
                      </a:r>
                      <a:endParaRPr lang="en-US" dirty="0"/>
                    </a:p>
                  </a:txBody>
                  <a:tcPr anchor="ctr">
                    <a:solidFill>
                      <a:srgbClr val="F0DCF0"/>
                    </a:solidFill>
                  </a:tcPr>
                </a:tc>
                <a:tc>
                  <a:txBody>
                    <a:bodyPr/>
                    <a:lstStyle/>
                    <a:p>
                      <a:pPr algn="ctr"/>
                      <a:r>
                        <a:rPr lang="en-US" dirty="0" smtClean="0"/>
                        <a:t>HR = 1.23</a:t>
                      </a:r>
                      <a:endParaRPr lang="en-US" dirty="0"/>
                    </a:p>
                  </a:txBody>
                  <a:tcPr anchor="ctr">
                    <a:solidFill>
                      <a:srgbClr val="F0DCF0"/>
                    </a:solidFill>
                  </a:tcPr>
                </a:tc>
                <a:tc>
                  <a:txBody>
                    <a:bodyPr/>
                    <a:lstStyle/>
                    <a:p>
                      <a:pPr algn="ctr"/>
                      <a:r>
                        <a:rPr lang="en-US" dirty="0" smtClean="0"/>
                        <a:t>HR = 1.18</a:t>
                      </a:r>
                      <a:endParaRPr lang="en-US" dirty="0"/>
                    </a:p>
                  </a:txBody>
                  <a:tcPr anchor="ctr">
                    <a:solidFill>
                      <a:srgbClr val="F0DCF0"/>
                    </a:solidFill>
                  </a:tcPr>
                </a:tc>
                <a:extLst>
                  <a:ext uri="{0D108BD9-81ED-4DB2-BD59-A6C34878D82A}">
                    <a16:rowId xmlns:a16="http://schemas.microsoft.com/office/drawing/2014/main" val="10002"/>
                  </a:ext>
                </a:extLst>
              </a:tr>
              <a:tr h="393316">
                <a:tc>
                  <a:txBody>
                    <a:bodyPr/>
                    <a:lstStyle/>
                    <a:p>
                      <a:pPr algn="ctr"/>
                      <a:r>
                        <a:rPr lang="en-US" dirty="0" smtClean="0"/>
                        <a:t>96%</a:t>
                      </a:r>
                      <a:r>
                        <a:rPr lang="en-US" baseline="0" dirty="0" smtClean="0"/>
                        <a:t> CI = </a:t>
                      </a:r>
                      <a:r>
                        <a:rPr lang="en-US" dirty="0" smtClean="0"/>
                        <a:t>0.82-1.33</a:t>
                      </a:r>
                      <a:endParaRPr lang="en-US" dirty="0"/>
                    </a:p>
                  </a:txBody>
                  <a:tcPr anchor="ctr">
                    <a:solidFill>
                      <a:srgbClr val="F0DCF0"/>
                    </a:solidFill>
                  </a:tcPr>
                </a:tc>
                <a:tc>
                  <a:txBody>
                    <a:bodyPr/>
                    <a:lstStyle/>
                    <a:p>
                      <a:pPr algn="ctr"/>
                      <a:r>
                        <a:rPr lang="en-US" dirty="0" smtClean="0"/>
                        <a:t>96% CI = 0.95-1.59</a:t>
                      </a:r>
                      <a:endParaRPr lang="en-US" dirty="0"/>
                    </a:p>
                  </a:txBody>
                  <a:tcPr anchor="ctr">
                    <a:solidFill>
                      <a:srgbClr val="F0DCF0"/>
                    </a:solidFill>
                  </a:tcPr>
                </a:tc>
                <a:tc>
                  <a:txBody>
                    <a:bodyPr/>
                    <a:lstStyle/>
                    <a:p>
                      <a:pPr algn="ctr"/>
                      <a:r>
                        <a:rPr lang="en-US" dirty="0" smtClean="0"/>
                        <a:t>96% CI = 0.91-1.53</a:t>
                      </a:r>
                      <a:endParaRPr lang="en-US" dirty="0"/>
                    </a:p>
                  </a:txBody>
                  <a:tcPr anchor="ctr">
                    <a:solidFill>
                      <a:srgbClr val="F0DCF0"/>
                    </a:solidFill>
                  </a:tcPr>
                </a:tc>
                <a:extLst>
                  <a:ext uri="{0D108BD9-81ED-4DB2-BD59-A6C34878D82A}">
                    <a16:rowId xmlns:a16="http://schemas.microsoft.com/office/drawing/2014/main" val="10003"/>
                  </a:ext>
                </a:extLst>
              </a:tr>
              <a:tr h="393316">
                <a:tc>
                  <a:txBody>
                    <a:bodyPr/>
                    <a:lstStyle/>
                    <a:p>
                      <a:pPr algn="ctr"/>
                      <a:r>
                        <a:rPr lang="en-US" dirty="0" smtClean="0"/>
                        <a:t>p = 0.72</a:t>
                      </a:r>
                      <a:endParaRPr lang="en-US" dirty="0"/>
                    </a:p>
                  </a:txBody>
                  <a:tcPr anchor="ctr">
                    <a:solidFill>
                      <a:srgbClr val="F0DCF0"/>
                    </a:solidFill>
                  </a:tcPr>
                </a:tc>
                <a:tc>
                  <a:txBody>
                    <a:bodyPr/>
                    <a:lstStyle/>
                    <a:p>
                      <a:pPr algn="ctr"/>
                      <a:r>
                        <a:rPr lang="en-US" dirty="0" smtClean="0"/>
                        <a:t>p = 0.097</a:t>
                      </a:r>
                      <a:endParaRPr lang="en-US" dirty="0"/>
                    </a:p>
                  </a:txBody>
                  <a:tcPr anchor="ctr">
                    <a:solidFill>
                      <a:srgbClr val="F0DCF0"/>
                    </a:solidFill>
                  </a:tcPr>
                </a:tc>
                <a:tc>
                  <a:txBody>
                    <a:bodyPr/>
                    <a:lstStyle/>
                    <a:p>
                      <a:pPr algn="ctr"/>
                      <a:r>
                        <a:rPr lang="en-US" dirty="0" smtClean="0"/>
                        <a:t>p = 0.19</a:t>
                      </a:r>
                      <a:endParaRPr lang="en-US" dirty="0"/>
                    </a:p>
                  </a:txBody>
                  <a:tcPr anchor="ctr">
                    <a:solidFill>
                      <a:srgbClr val="F0DCF0"/>
                    </a:solidFill>
                  </a:tcPr>
                </a:tc>
                <a:extLst>
                  <a:ext uri="{0D108BD9-81ED-4DB2-BD59-A6C34878D82A}">
                    <a16:rowId xmlns:a16="http://schemas.microsoft.com/office/drawing/2014/main" val="1678373689"/>
                  </a:ext>
                </a:extLst>
              </a:tr>
            </a:tbl>
          </a:graphicData>
        </a:graphic>
      </p:graphicFrame>
      <p:graphicFrame>
        <p:nvGraphicFramePr>
          <p:cNvPr id="5" name="Table 4">
            <a:extLst>
              <a:ext uri="{FF2B5EF4-FFF2-40B4-BE49-F238E27FC236}">
                <a16:creationId xmlns:a16="http://schemas.microsoft.com/office/drawing/2014/main" id="{36694295-48E7-3248-BF08-48A2BA3678B4}"/>
              </a:ext>
            </a:extLst>
          </p:cNvPr>
          <p:cNvGraphicFramePr>
            <a:graphicFrameLocks noGrp="1"/>
          </p:cNvGraphicFramePr>
          <p:nvPr>
            <p:extLst/>
          </p:nvPr>
        </p:nvGraphicFramePr>
        <p:xfrm>
          <a:off x="3177187" y="1987119"/>
          <a:ext cx="5674822" cy="1890444"/>
        </p:xfrm>
        <a:graphic>
          <a:graphicData uri="http://schemas.openxmlformats.org/drawingml/2006/table">
            <a:tbl>
              <a:tblPr firstRow="1" bandRow="1">
                <a:tableStyleId>{5C22544A-7EE6-4342-B048-85BDC9FD1C3A}</a:tableStyleId>
              </a:tblPr>
              <a:tblGrid>
                <a:gridCol w="1712778">
                  <a:extLst>
                    <a:ext uri="{9D8B030D-6E8A-4147-A177-3AD203B41FA5}">
                      <a16:colId xmlns:a16="http://schemas.microsoft.com/office/drawing/2014/main" val="20000"/>
                    </a:ext>
                  </a:extLst>
                </a:gridCol>
                <a:gridCol w="1104034">
                  <a:extLst>
                    <a:ext uri="{9D8B030D-6E8A-4147-A177-3AD203B41FA5}">
                      <a16:colId xmlns:a16="http://schemas.microsoft.com/office/drawing/2014/main" val="20001"/>
                    </a:ext>
                  </a:extLst>
                </a:gridCol>
                <a:gridCol w="1378345">
                  <a:extLst>
                    <a:ext uri="{9D8B030D-6E8A-4147-A177-3AD203B41FA5}">
                      <a16:colId xmlns:a16="http://schemas.microsoft.com/office/drawing/2014/main" val="20002"/>
                    </a:ext>
                  </a:extLst>
                </a:gridCol>
                <a:gridCol w="1479665">
                  <a:extLst>
                    <a:ext uri="{9D8B030D-6E8A-4147-A177-3AD203B41FA5}">
                      <a16:colId xmlns:a16="http://schemas.microsoft.com/office/drawing/2014/main" val="1544929597"/>
                    </a:ext>
                  </a:extLst>
                </a:gridCol>
              </a:tblGrid>
              <a:tr h="406628">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Intention-to-treat </a:t>
                      </a:r>
                      <a:r>
                        <a:rPr lang="en-US" dirty="0"/>
                        <a:t>analysis</a:t>
                      </a:r>
                    </a:p>
                  </a:txBody>
                  <a:tcPr>
                    <a:solidFill>
                      <a:srgbClr val="740074"/>
                    </a:solidFill>
                  </a:tcPr>
                </a:tc>
                <a:tc hMerge="1">
                  <a:txBody>
                    <a:bodyPr/>
                    <a:lstStyle/>
                    <a:p>
                      <a:pPr algn="ctr"/>
                      <a:endParaRPr lang="en-US" dirty="0">
                        <a:solidFill>
                          <a:schemeClr val="bg1"/>
                        </a:solidFill>
                      </a:endParaRPr>
                    </a:p>
                  </a:txBody>
                  <a:tcPr>
                    <a:solidFill>
                      <a:srgbClr val="740074"/>
                    </a:solidFill>
                  </a:tcPr>
                </a:tc>
                <a:tc hMerge="1">
                  <a:txBody>
                    <a:bodyPr/>
                    <a:lstStyle/>
                    <a:p>
                      <a:pPr algn="ctr"/>
                      <a:endParaRPr lang="en-US" dirty="0">
                        <a:solidFill>
                          <a:schemeClr val="bg1"/>
                        </a:solidFill>
                      </a:endParaRPr>
                    </a:p>
                  </a:txBody>
                  <a:tcPr>
                    <a:solidFill>
                      <a:srgbClr val="740074"/>
                    </a:solidFill>
                  </a:tcPr>
                </a:tc>
                <a:tc hMerge="1">
                  <a:txBody>
                    <a:bodyPr/>
                    <a:lstStyle/>
                    <a:p>
                      <a:pPr algn="ctr"/>
                      <a:endParaRPr lang="en-US" dirty="0">
                        <a:solidFill>
                          <a:schemeClr val="bg1"/>
                        </a:solidFill>
                      </a:endParaRPr>
                    </a:p>
                  </a:txBody>
                  <a:tcPr>
                    <a:solidFill>
                      <a:srgbClr val="740074"/>
                    </a:solidFill>
                  </a:tcPr>
                </a:tc>
                <a:extLst>
                  <a:ext uri="{0D108BD9-81ED-4DB2-BD59-A6C34878D82A}">
                    <a16:rowId xmlns:a16="http://schemas.microsoft.com/office/drawing/2014/main" val="2811853709"/>
                  </a:ext>
                </a:extLst>
              </a:tr>
              <a:tr h="406628">
                <a:tc>
                  <a:txBody>
                    <a:bodyPr/>
                    <a:lstStyle/>
                    <a:p>
                      <a:endParaRPr lang="en-US" dirty="0"/>
                    </a:p>
                  </a:txBody>
                  <a:tcPr>
                    <a:solidFill>
                      <a:srgbClr val="740074"/>
                    </a:solidFill>
                  </a:tcPr>
                </a:tc>
                <a:tc>
                  <a:txBody>
                    <a:bodyPr/>
                    <a:lstStyle/>
                    <a:p>
                      <a:pPr algn="ctr"/>
                      <a:r>
                        <a:rPr lang="en-US" dirty="0">
                          <a:solidFill>
                            <a:schemeClr val="bg1"/>
                          </a:solidFill>
                        </a:rPr>
                        <a:t>DMPA-IM</a:t>
                      </a:r>
                    </a:p>
                  </a:txBody>
                  <a:tcPr>
                    <a:solidFill>
                      <a:srgbClr val="740074"/>
                    </a:solidFill>
                  </a:tcPr>
                </a:tc>
                <a:tc>
                  <a:txBody>
                    <a:bodyPr/>
                    <a:lstStyle/>
                    <a:p>
                      <a:pPr algn="ctr"/>
                      <a:r>
                        <a:rPr lang="en-US" dirty="0">
                          <a:solidFill>
                            <a:schemeClr val="bg1"/>
                          </a:solidFill>
                        </a:rPr>
                        <a:t>Copper IUD</a:t>
                      </a:r>
                    </a:p>
                  </a:txBody>
                  <a:tcPr>
                    <a:solidFill>
                      <a:srgbClr val="740074"/>
                    </a:solidFill>
                  </a:tcPr>
                </a:tc>
                <a:tc>
                  <a:txBody>
                    <a:bodyPr/>
                    <a:lstStyle/>
                    <a:p>
                      <a:pPr algn="ctr"/>
                      <a:r>
                        <a:rPr lang="en-US" dirty="0">
                          <a:solidFill>
                            <a:schemeClr val="bg1"/>
                          </a:solidFill>
                        </a:rPr>
                        <a:t>LNG Implant</a:t>
                      </a:r>
                    </a:p>
                  </a:txBody>
                  <a:tcPr>
                    <a:solidFill>
                      <a:srgbClr val="740074"/>
                    </a:solidFill>
                  </a:tcPr>
                </a:tc>
                <a:extLst>
                  <a:ext uri="{0D108BD9-81ED-4DB2-BD59-A6C34878D82A}">
                    <a16:rowId xmlns:a16="http://schemas.microsoft.com/office/drawing/2014/main" val="10001"/>
                  </a:ext>
                </a:extLst>
              </a:tr>
              <a:tr h="406628">
                <a:tc>
                  <a:txBody>
                    <a:bodyPr/>
                    <a:lstStyle/>
                    <a:p>
                      <a:r>
                        <a:rPr lang="en-US" sz="1400" b="1" dirty="0"/>
                        <a:t># </a:t>
                      </a:r>
                      <a:r>
                        <a:rPr lang="en-US" sz="1400" b="1" dirty="0" smtClean="0"/>
                        <a:t>HIV</a:t>
                      </a:r>
                      <a:r>
                        <a:rPr lang="en-US" sz="1400" b="1" baseline="0" dirty="0" smtClean="0"/>
                        <a:t> </a:t>
                      </a:r>
                      <a:r>
                        <a:rPr lang="en-US" sz="1400" b="1" baseline="0" dirty="0"/>
                        <a:t>infections</a:t>
                      </a:r>
                      <a:endParaRPr lang="en-US" sz="1400" b="1" dirty="0"/>
                    </a:p>
                  </a:txBody>
                  <a:tcPr anchor="ctr">
                    <a:solidFill>
                      <a:srgbClr val="F0DCF0"/>
                    </a:solidFill>
                  </a:tcPr>
                </a:tc>
                <a:tc>
                  <a:txBody>
                    <a:bodyPr/>
                    <a:lstStyle/>
                    <a:p>
                      <a:pPr algn="ctr"/>
                      <a:r>
                        <a:rPr lang="en-US" dirty="0"/>
                        <a:t>143</a:t>
                      </a:r>
                    </a:p>
                  </a:txBody>
                  <a:tcPr anchor="ctr">
                    <a:solidFill>
                      <a:srgbClr val="F0DCF0"/>
                    </a:solidFill>
                  </a:tcPr>
                </a:tc>
                <a:tc>
                  <a:txBody>
                    <a:bodyPr/>
                    <a:lstStyle/>
                    <a:p>
                      <a:pPr algn="ctr"/>
                      <a:r>
                        <a:rPr lang="en-US" dirty="0"/>
                        <a:t>138</a:t>
                      </a:r>
                    </a:p>
                  </a:txBody>
                  <a:tcPr anchor="ctr">
                    <a:solidFill>
                      <a:srgbClr val="F0DCF0"/>
                    </a:solidFill>
                  </a:tcPr>
                </a:tc>
                <a:tc>
                  <a:txBody>
                    <a:bodyPr/>
                    <a:lstStyle/>
                    <a:p>
                      <a:pPr algn="ctr"/>
                      <a:r>
                        <a:rPr lang="en-US" dirty="0"/>
                        <a:t>116</a:t>
                      </a:r>
                    </a:p>
                  </a:txBody>
                  <a:tcPr anchor="ctr">
                    <a:solidFill>
                      <a:srgbClr val="F0DCF0"/>
                    </a:solidFill>
                  </a:tcPr>
                </a:tc>
                <a:extLst>
                  <a:ext uri="{0D108BD9-81ED-4DB2-BD59-A6C34878D82A}">
                    <a16:rowId xmlns:a16="http://schemas.microsoft.com/office/drawing/2014/main" val="10002"/>
                  </a:ext>
                </a:extLst>
              </a:tr>
              <a:tr h="534743">
                <a:tc>
                  <a:txBody>
                    <a:bodyPr/>
                    <a:lstStyle/>
                    <a:p>
                      <a:r>
                        <a:rPr lang="en-US" sz="1400" b="1" dirty="0" smtClean="0"/>
                        <a:t>HIV</a:t>
                      </a:r>
                      <a:r>
                        <a:rPr lang="en-US" sz="1400" b="1" baseline="0" dirty="0" smtClean="0"/>
                        <a:t> </a:t>
                      </a:r>
                      <a:r>
                        <a:rPr lang="en-US" sz="1400" b="1" baseline="0" dirty="0"/>
                        <a:t>incidence</a:t>
                      </a:r>
                      <a:r>
                        <a:rPr lang="en-US" sz="1400" baseline="0" dirty="0"/>
                        <a:t>, </a:t>
                      </a:r>
                      <a:r>
                        <a:rPr lang="en-US" sz="1200" baseline="0" dirty="0"/>
                        <a:t>per 100 </a:t>
                      </a:r>
                      <a:r>
                        <a:rPr lang="en-US" sz="1200" baseline="0" dirty="0" smtClean="0"/>
                        <a:t>woman-years</a:t>
                      </a:r>
                    </a:p>
                    <a:p>
                      <a:r>
                        <a:rPr lang="en-US" sz="1200" baseline="0" dirty="0" smtClean="0"/>
                        <a:t>(95% CI)</a:t>
                      </a:r>
                      <a:endParaRPr lang="en-US" sz="1200" dirty="0"/>
                    </a:p>
                  </a:txBody>
                  <a:tcPr anchor="ctr">
                    <a:solidFill>
                      <a:srgbClr val="F0DCF0"/>
                    </a:solidFill>
                  </a:tcPr>
                </a:tc>
                <a:tc>
                  <a:txBody>
                    <a:bodyPr/>
                    <a:lstStyle/>
                    <a:p>
                      <a:pPr algn="ctr"/>
                      <a:r>
                        <a:rPr lang="en-US" dirty="0" smtClean="0"/>
                        <a:t>4.19</a:t>
                      </a:r>
                    </a:p>
                    <a:p>
                      <a:pPr algn="ctr"/>
                      <a:r>
                        <a:rPr lang="en-US" sz="1400" dirty="0" smtClean="0"/>
                        <a:t>(3.54-4.94)</a:t>
                      </a:r>
                      <a:endParaRPr lang="en-US" sz="1400" dirty="0"/>
                    </a:p>
                  </a:txBody>
                  <a:tcPr anchor="ctr">
                    <a:solidFill>
                      <a:srgbClr val="F0DCF0"/>
                    </a:solidFill>
                  </a:tcPr>
                </a:tc>
                <a:tc>
                  <a:txBody>
                    <a:bodyPr/>
                    <a:lstStyle/>
                    <a:p>
                      <a:pPr algn="ctr"/>
                      <a:r>
                        <a:rPr lang="en-US" dirty="0" smtClean="0"/>
                        <a:t>3.94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(3.31-4.66)</a:t>
                      </a:r>
                    </a:p>
                  </a:txBody>
                  <a:tcPr anchor="ctr">
                    <a:solidFill>
                      <a:srgbClr val="F0DCF0"/>
                    </a:solidFill>
                  </a:tcPr>
                </a:tc>
                <a:tc>
                  <a:txBody>
                    <a:bodyPr/>
                    <a:lstStyle/>
                    <a:p>
                      <a:pPr algn="ctr"/>
                      <a:r>
                        <a:rPr lang="en-US" dirty="0" smtClean="0"/>
                        <a:t>3.31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(2.74-3.98)</a:t>
                      </a:r>
                    </a:p>
                  </a:txBody>
                  <a:tcPr anchor="ctr">
                    <a:solidFill>
                      <a:srgbClr val="F0DCF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8289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38F601-7694-B84F-A8D2-5F2A44272211}"/>
              </a:ext>
            </a:extLst>
          </p:cNvPr>
          <p:cNvSpPr>
            <a:spLocks noGrp="1"/>
          </p:cNvSpPr>
          <p:nvPr>
            <p:ph idx="1"/>
          </p:nvPr>
        </p:nvSpPr>
        <p:spPr>
          <a:xfrm>
            <a:off x="609600" y="2174539"/>
            <a:ext cx="10972800" cy="4389120"/>
          </a:xfrm>
        </p:spPr>
        <p:txBody>
          <a:bodyPr/>
          <a:lstStyle/>
          <a:p>
            <a:r>
              <a:rPr lang="en-US" dirty="0"/>
              <a:t>Subgroup analyses – including defined by age (&lt; &amp; ≥25 years) and HSV-2 </a:t>
            </a:r>
            <a:r>
              <a:rPr lang="en-US" dirty="0" err="1"/>
              <a:t>serostatus</a:t>
            </a:r>
            <a:r>
              <a:rPr lang="en-US" dirty="0"/>
              <a:t> – results were similar to the overall findings</a:t>
            </a:r>
          </a:p>
          <a:p>
            <a:endParaRPr lang="en-US" sz="1200" dirty="0"/>
          </a:p>
          <a:p>
            <a:r>
              <a:rPr lang="en-US" dirty="0"/>
              <a:t>Sensitivity analyses were done limiting to time up until the first discontinuation of </a:t>
            </a:r>
            <a:r>
              <a:rPr lang="en-US" dirty="0" err="1"/>
              <a:t>randomised</a:t>
            </a:r>
            <a:r>
              <a:rPr lang="en-US" dirty="0"/>
              <a:t> method, using causal analysis methods + inverse probability weighting + adjustment for baseline and time-dependent covariates. Those results were consistent with the primary intention-to-treat analyses. </a:t>
            </a:r>
            <a:endParaRPr lang="en-US" dirty="0" smtClean="0"/>
          </a:p>
          <a:p>
            <a:endParaRPr lang="en-US" dirty="0"/>
          </a:p>
          <a:p>
            <a:pPr marL="0" indent="0">
              <a:buNone/>
            </a:pPr>
            <a:r>
              <a:rPr lang="en-US" dirty="0" smtClean="0"/>
              <a:t>(</a:t>
            </a:r>
            <a:r>
              <a:rPr lang="en-US" dirty="0" err="1" smtClean="0"/>
              <a:t>Palanee</a:t>
            </a:r>
            <a:r>
              <a:rPr lang="en-US" dirty="0" smtClean="0"/>
              <a:t>-Phillips LBPEC23)</a:t>
            </a:r>
            <a:endParaRPr lang="en-US" dirty="0"/>
          </a:p>
          <a:p>
            <a:endParaRPr lang="en-US" dirty="0"/>
          </a:p>
          <a:p>
            <a:endParaRPr lang="en-US" dirty="0"/>
          </a:p>
        </p:txBody>
      </p:sp>
      <p:sp>
        <p:nvSpPr>
          <p:cNvPr id="3" name="Title 2">
            <a:extLst>
              <a:ext uri="{FF2B5EF4-FFF2-40B4-BE49-F238E27FC236}">
                <a16:creationId xmlns:a16="http://schemas.microsoft.com/office/drawing/2014/main" id="{F0B3F8FD-72F4-8A49-B38C-0038D0F51B80}"/>
              </a:ext>
            </a:extLst>
          </p:cNvPr>
          <p:cNvSpPr>
            <a:spLocks noGrp="1"/>
          </p:cNvSpPr>
          <p:nvPr>
            <p:ph type="title"/>
          </p:nvPr>
        </p:nvSpPr>
        <p:spPr/>
        <p:txBody>
          <a:bodyPr/>
          <a:lstStyle/>
          <a:p>
            <a:r>
              <a:rPr lang="en-US" dirty="0"/>
              <a:t>Subgroup and sensitivity analyses</a:t>
            </a:r>
          </a:p>
        </p:txBody>
      </p:sp>
    </p:spTree>
    <p:extLst>
      <p:ext uri="{BB962C8B-B14F-4D97-AF65-F5344CB8AC3E}">
        <p14:creationId xmlns:p14="http://schemas.microsoft.com/office/powerpoint/2010/main" val="1665645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2AAE39-EC24-7545-97AB-D0D8466B7C67}"/>
              </a:ext>
            </a:extLst>
          </p:cNvPr>
          <p:cNvSpPr>
            <a:spLocks noGrp="1"/>
          </p:cNvSpPr>
          <p:nvPr>
            <p:ph idx="1"/>
          </p:nvPr>
        </p:nvSpPr>
        <p:spPr>
          <a:xfrm>
            <a:off x="609600" y="1935480"/>
            <a:ext cx="5242560" cy="4389120"/>
          </a:xfrm>
        </p:spPr>
        <p:txBody>
          <a:bodyPr>
            <a:normAutofit fontScale="92500" lnSpcReduction="20000"/>
          </a:bodyPr>
          <a:lstStyle/>
          <a:p>
            <a:r>
              <a:rPr lang="en-US" dirty="0"/>
              <a:t>Pregnancy rates were low, in all three groups, and most pregnancies (71%) occurred among women who had previously discontinued their </a:t>
            </a:r>
            <a:r>
              <a:rPr lang="en-US" dirty="0" err="1"/>
              <a:t>randomised</a:t>
            </a:r>
            <a:r>
              <a:rPr lang="en-US" dirty="0"/>
              <a:t> method. </a:t>
            </a:r>
            <a:r>
              <a:rPr lang="en-US" dirty="0" smtClean="0"/>
              <a:t>(Onono MOAX0103LB)</a:t>
            </a:r>
            <a:endParaRPr lang="en-US" dirty="0"/>
          </a:p>
          <a:p>
            <a:endParaRPr lang="en-US" dirty="0"/>
          </a:p>
          <a:p>
            <a:r>
              <a:rPr lang="en-US" dirty="0"/>
              <a:t>Adverse events that resulted in method discontinuation were </a:t>
            </a:r>
            <a:r>
              <a:rPr lang="en-US" dirty="0" smtClean="0"/>
              <a:t>relatively uncommon (7% of women overall) and more </a:t>
            </a:r>
            <a:r>
              <a:rPr lang="en-US" dirty="0"/>
              <a:t>common among women </a:t>
            </a:r>
            <a:r>
              <a:rPr lang="en-US" dirty="0" err="1"/>
              <a:t>randomised</a:t>
            </a:r>
            <a:r>
              <a:rPr lang="en-US" dirty="0"/>
              <a:t> to </a:t>
            </a:r>
            <a:r>
              <a:rPr lang="en-US" dirty="0" smtClean="0"/>
              <a:t>the copper </a:t>
            </a:r>
            <a:r>
              <a:rPr lang="en-US" dirty="0"/>
              <a:t>IUD or LNG </a:t>
            </a:r>
            <a:r>
              <a:rPr lang="en-US" dirty="0" smtClean="0"/>
              <a:t>implant compared to DMPA-IM</a:t>
            </a:r>
            <a:endParaRPr lang="en-US" dirty="0"/>
          </a:p>
        </p:txBody>
      </p:sp>
      <p:sp>
        <p:nvSpPr>
          <p:cNvPr id="3" name="Title 2">
            <a:extLst>
              <a:ext uri="{FF2B5EF4-FFF2-40B4-BE49-F238E27FC236}">
                <a16:creationId xmlns:a16="http://schemas.microsoft.com/office/drawing/2014/main" id="{682FF030-43A8-B44A-8BA3-9B9D3ECB94C4}"/>
              </a:ext>
            </a:extLst>
          </p:cNvPr>
          <p:cNvSpPr>
            <a:spLocks noGrp="1"/>
          </p:cNvSpPr>
          <p:nvPr>
            <p:ph type="title"/>
          </p:nvPr>
        </p:nvSpPr>
        <p:spPr/>
        <p:txBody>
          <a:bodyPr/>
          <a:lstStyle/>
          <a:p>
            <a:r>
              <a:rPr lang="en-US" dirty="0" smtClean="0"/>
              <a:t>Pregnancy and Safety</a:t>
            </a:r>
            <a:endParaRPr lang="en-US" dirty="0"/>
          </a:p>
        </p:txBody>
      </p:sp>
      <p:graphicFrame>
        <p:nvGraphicFramePr>
          <p:cNvPr id="4" name="Content Placeholder 3">
            <a:extLst>
              <a:ext uri="{FF2B5EF4-FFF2-40B4-BE49-F238E27FC236}">
                <a16:creationId xmlns:a16="http://schemas.microsoft.com/office/drawing/2014/main" id="{C8AB04A8-546B-0B4B-9E4F-CFB7A6090B3F}"/>
              </a:ext>
            </a:extLst>
          </p:cNvPr>
          <p:cNvGraphicFramePr>
            <a:graphicFrameLocks/>
          </p:cNvGraphicFramePr>
          <p:nvPr>
            <p:extLst>
              <p:ext uri="{D42A27DB-BD31-4B8C-83A1-F6EECF244321}">
                <p14:modId xmlns:p14="http://schemas.microsoft.com/office/powerpoint/2010/main" val="533067396"/>
              </p:ext>
            </p:extLst>
          </p:nvPr>
        </p:nvGraphicFramePr>
        <p:xfrm>
          <a:off x="5973273" y="4285977"/>
          <a:ext cx="6001788" cy="1544776"/>
        </p:xfrm>
        <a:graphic>
          <a:graphicData uri="http://schemas.openxmlformats.org/drawingml/2006/table">
            <a:tbl>
              <a:tblPr firstRow="1" bandRow="1">
                <a:tableStyleId>{5C22544A-7EE6-4342-B048-85BDC9FD1C3A}</a:tableStyleId>
              </a:tblPr>
              <a:tblGrid>
                <a:gridCol w="1363288">
                  <a:extLst>
                    <a:ext uri="{9D8B030D-6E8A-4147-A177-3AD203B41FA5}">
                      <a16:colId xmlns:a16="http://schemas.microsoft.com/office/drawing/2014/main" val="1791735065"/>
                    </a:ext>
                  </a:extLst>
                </a:gridCol>
                <a:gridCol w="1629294">
                  <a:extLst>
                    <a:ext uri="{9D8B030D-6E8A-4147-A177-3AD203B41FA5}">
                      <a16:colId xmlns:a16="http://schemas.microsoft.com/office/drawing/2014/main" val="3187557730"/>
                    </a:ext>
                  </a:extLst>
                </a:gridCol>
                <a:gridCol w="1579419">
                  <a:extLst>
                    <a:ext uri="{9D8B030D-6E8A-4147-A177-3AD203B41FA5}">
                      <a16:colId xmlns:a16="http://schemas.microsoft.com/office/drawing/2014/main" val="1586202127"/>
                    </a:ext>
                  </a:extLst>
                </a:gridCol>
                <a:gridCol w="1429787">
                  <a:extLst>
                    <a:ext uri="{9D8B030D-6E8A-4147-A177-3AD203B41FA5}">
                      <a16:colId xmlns:a16="http://schemas.microsoft.com/office/drawing/2014/main" val="2910882781"/>
                    </a:ext>
                  </a:extLst>
                </a:gridCol>
              </a:tblGrid>
              <a:tr h="406628">
                <a:tc>
                  <a:txBody>
                    <a:bodyPr/>
                    <a:lstStyle/>
                    <a:p>
                      <a:endParaRPr lang="en-US" dirty="0"/>
                    </a:p>
                  </a:txBody>
                  <a:tcPr>
                    <a:solidFill>
                      <a:srgbClr val="740074"/>
                    </a:solidFill>
                  </a:tcPr>
                </a:tc>
                <a:tc>
                  <a:txBody>
                    <a:bodyPr/>
                    <a:lstStyle/>
                    <a:p>
                      <a:pPr algn="ctr"/>
                      <a:r>
                        <a:rPr lang="en-US" dirty="0">
                          <a:solidFill>
                            <a:schemeClr val="bg1"/>
                          </a:solidFill>
                        </a:rPr>
                        <a:t>DMPA-IM</a:t>
                      </a:r>
                    </a:p>
                  </a:txBody>
                  <a:tcPr>
                    <a:solidFill>
                      <a:srgbClr val="740074"/>
                    </a:solidFill>
                  </a:tcPr>
                </a:tc>
                <a:tc>
                  <a:txBody>
                    <a:bodyPr/>
                    <a:lstStyle/>
                    <a:p>
                      <a:pPr algn="ctr"/>
                      <a:r>
                        <a:rPr lang="en-US" dirty="0">
                          <a:solidFill>
                            <a:schemeClr val="bg1"/>
                          </a:solidFill>
                        </a:rPr>
                        <a:t>Copper IUD</a:t>
                      </a:r>
                    </a:p>
                  </a:txBody>
                  <a:tcPr>
                    <a:solidFill>
                      <a:srgbClr val="740074"/>
                    </a:solidFill>
                  </a:tcPr>
                </a:tc>
                <a:tc>
                  <a:txBody>
                    <a:bodyPr/>
                    <a:lstStyle/>
                    <a:p>
                      <a:pPr algn="ctr"/>
                      <a:r>
                        <a:rPr lang="en-US" dirty="0">
                          <a:solidFill>
                            <a:schemeClr val="bg1"/>
                          </a:solidFill>
                        </a:rPr>
                        <a:t>LNG Implant</a:t>
                      </a:r>
                    </a:p>
                  </a:txBody>
                  <a:tcPr>
                    <a:solidFill>
                      <a:srgbClr val="740074"/>
                    </a:solidFill>
                  </a:tcPr>
                </a:tc>
                <a:extLst>
                  <a:ext uri="{0D108BD9-81ED-4DB2-BD59-A6C34878D82A}">
                    <a16:rowId xmlns:a16="http://schemas.microsoft.com/office/drawing/2014/main" val="1098445774"/>
                  </a:ext>
                </a:extLst>
              </a:tr>
              <a:tr h="406628">
                <a:tc>
                  <a:txBody>
                    <a:bodyPr/>
                    <a:lstStyle/>
                    <a:p>
                      <a:r>
                        <a:rPr lang="en-US" sz="1400" b="1" dirty="0"/>
                        <a:t>SAE</a:t>
                      </a:r>
                    </a:p>
                  </a:txBody>
                  <a:tcPr anchor="ctr">
                    <a:solidFill>
                      <a:srgbClr val="F0DCF0"/>
                    </a:solidFill>
                  </a:tcPr>
                </a:tc>
                <a:tc>
                  <a:txBody>
                    <a:bodyPr/>
                    <a:lstStyle/>
                    <a:p>
                      <a:pPr algn="ctr"/>
                      <a:r>
                        <a:rPr lang="en-US" dirty="0"/>
                        <a:t>49 (1.88%)</a:t>
                      </a:r>
                    </a:p>
                  </a:txBody>
                  <a:tcPr anchor="ctr">
                    <a:solidFill>
                      <a:srgbClr val="F0DCF0"/>
                    </a:solidFill>
                  </a:tcPr>
                </a:tc>
                <a:tc>
                  <a:txBody>
                    <a:bodyPr/>
                    <a:lstStyle/>
                    <a:p>
                      <a:pPr algn="ctr"/>
                      <a:r>
                        <a:rPr lang="en-US" dirty="0"/>
                        <a:t>92 (3.53%)</a:t>
                      </a:r>
                    </a:p>
                  </a:txBody>
                  <a:tcPr anchor="ctr">
                    <a:solidFill>
                      <a:srgbClr val="F0DCF0"/>
                    </a:solidFill>
                  </a:tcPr>
                </a:tc>
                <a:tc>
                  <a:txBody>
                    <a:bodyPr/>
                    <a:lstStyle/>
                    <a:p>
                      <a:pPr algn="ctr"/>
                      <a:r>
                        <a:rPr lang="en-US" dirty="0"/>
                        <a:t>78 (2.99%)</a:t>
                      </a:r>
                    </a:p>
                  </a:txBody>
                  <a:tcPr anchor="ctr">
                    <a:solidFill>
                      <a:srgbClr val="F0DCF0"/>
                    </a:solidFill>
                  </a:tcPr>
                </a:tc>
                <a:extLst>
                  <a:ext uri="{0D108BD9-81ED-4DB2-BD59-A6C34878D82A}">
                    <a16:rowId xmlns:a16="http://schemas.microsoft.com/office/drawing/2014/main" val="486588831"/>
                  </a:ext>
                </a:extLst>
              </a:tr>
              <a:tr h="534743">
                <a:tc>
                  <a:txBody>
                    <a:bodyPr/>
                    <a:lstStyle/>
                    <a:p>
                      <a:r>
                        <a:rPr lang="en-US" sz="1400" b="1" dirty="0"/>
                        <a:t>AE resulting in method discontinuation</a:t>
                      </a:r>
                      <a:endParaRPr lang="en-US" sz="1200" dirty="0"/>
                    </a:p>
                  </a:txBody>
                  <a:tcPr anchor="ctr">
                    <a:solidFill>
                      <a:srgbClr val="F0DCF0"/>
                    </a:solidFill>
                  </a:tcPr>
                </a:tc>
                <a:tc>
                  <a:txBody>
                    <a:bodyPr/>
                    <a:lstStyle/>
                    <a:p>
                      <a:pPr algn="ctr"/>
                      <a:r>
                        <a:rPr lang="en-US" dirty="0"/>
                        <a:t>109 (</a:t>
                      </a:r>
                      <a:r>
                        <a:rPr lang="en-US" dirty="0" smtClean="0"/>
                        <a:t>4.18%)</a:t>
                      </a:r>
                      <a:endParaRPr lang="en-US" dirty="0"/>
                    </a:p>
                  </a:txBody>
                  <a:tcPr anchor="ctr">
                    <a:solidFill>
                      <a:srgbClr val="F0DCF0"/>
                    </a:solidFill>
                  </a:tcPr>
                </a:tc>
                <a:tc>
                  <a:txBody>
                    <a:bodyPr/>
                    <a:lstStyle/>
                    <a:p>
                      <a:pPr algn="ctr"/>
                      <a:r>
                        <a:rPr lang="en-US" dirty="0"/>
                        <a:t>218 (8.36%)</a:t>
                      </a:r>
                    </a:p>
                  </a:txBody>
                  <a:tcPr anchor="ctr">
                    <a:solidFill>
                      <a:srgbClr val="F0DCF0"/>
                    </a:solidFill>
                  </a:tcPr>
                </a:tc>
                <a:tc>
                  <a:txBody>
                    <a:bodyPr/>
                    <a:lstStyle/>
                    <a:p>
                      <a:pPr algn="ctr"/>
                      <a:r>
                        <a:rPr lang="en-US" dirty="0"/>
                        <a:t>226 (8.65%)</a:t>
                      </a:r>
                    </a:p>
                  </a:txBody>
                  <a:tcPr anchor="ctr">
                    <a:solidFill>
                      <a:srgbClr val="F0DCF0"/>
                    </a:solidFill>
                  </a:tcPr>
                </a:tc>
                <a:extLst>
                  <a:ext uri="{0D108BD9-81ED-4DB2-BD59-A6C34878D82A}">
                    <a16:rowId xmlns:a16="http://schemas.microsoft.com/office/drawing/2014/main" val="583060457"/>
                  </a:ext>
                </a:extLst>
              </a:tr>
            </a:tbl>
          </a:graphicData>
        </a:graphic>
      </p:graphicFrame>
      <p:graphicFrame>
        <p:nvGraphicFramePr>
          <p:cNvPr id="5" name="Content Placeholder 3">
            <a:extLst>
              <a:ext uri="{FF2B5EF4-FFF2-40B4-BE49-F238E27FC236}">
                <a16:creationId xmlns:a16="http://schemas.microsoft.com/office/drawing/2014/main" id="{01CF8CBF-167A-2A4B-B067-57B5F5D21926}"/>
              </a:ext>
            </a:extLst>
          </p:cNvPr>
          <p:cNvGraphicFramePr>
            <a:graphicFrameLocks/>
          </p:cNvGraphicFramePr>
          <p:nvPr>
            <p:extLst>
              <p:ext uri="{D42A27DB-BD31-4B8C-83A1-F6EECF244321}">
                <p14:modId xmlns:p14="http://schemas.microsoft.com/office/powerpoint/2010/main" val="795599744"/>
              </p:ext>
            </p:extLst>
          </p:nvPr>
        </p:nvGraphicFramePr>
        <p:xfrm>
          <a:off x="6041500" y="1935480"/>
          <a:ext cx="5674822" cy="1920924"/>
        </p:xfrm>
        <a:graphic>
          <a:graphicData uri="http://schemas.openxmlformats.org/drawingml/2006/table">
            <a:tbl>
              <a:tblPr firstRow="1" bandRow="1">
                <a:tableStyleId>{5C22544A-7EE6-4342-B048-85BDC9FD1C3A}</a:tableStyleId>
              </a:tblPr>
              <a:tblGrid>
                <a:gridCol w="1712778">
                  <a:extLst>
                    <a:ext uri="{9D8B030D-6E8A-4147-A177-3AD203B41FA5}">
                      <a16:colId xmlns:a16="http://schemas.microsoft.com/office/drawing/2014/main" val="1791735065"/>
                    </a:ext>
                  </a:extLst>
                </a:gridCol>
                <a:gridCol w="1104034">
                  <a:extLst>
                    <a:ext uri="{9D8B030D-6E8A-4147-A177-3AD203B41FA5}">
                      <a16:colId xmlns:a16="http://schemas.microsoft.com/office/drawing/2014/main" val="3187557730"/>
                    </a:ext>
                  </a:extLst>
                </a:gridCol>
                <a:gridCol w="1378345">
                  <a:extLst>
                    <a:ext uri="{9D8B030D-6E8A-4147-A177-3AD203B41FA5}">
                      <a16:colId xmlns:a16="http://schemas.microsoft.com/office/drawing/2014/main" val="1586202127"/>
                    </a:ext>
                  </a:extLst>
                </a:gridCol>
                <a:gridCol w="1479665">
                  <a:extLst>
                    <a:ext uri="{9D8B030D-6E8A-4147-A177-3AD203B41FA5}">
                      <a16:colId xmlns:a16="http://schemas.microsoft.com/office/drawing/2014/main" val="2910882781"/>
                    </a:ext>
                  </a:extLst>
                </a:gridCol>
              </a:tblGrid>
              <a:tr h="406628">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Perfect </a:t>
                      </a:r>
                      <a:r>
                        <a:rPr lang="en-US" dirty="0"/>
                        <a:t>use analysis</a:t>
                      </a:r>
                    </a:p>
                  </a:txBody>
                  <a:tcPr>
                    <a:solidFill>
                      <a:srgbClr val="740074"/>
                    </a:solidFill>
                  </a:tcPr>
                </a:tc>
                <a:tc hMerge="1">
                  <a:txBody>
                    <a:bodyPr/>
                    <a:lstStyle/>
                    <a:p>
                      <a:pPr algn="ctr"/>
                      <a:endParaRPr lang="en-US" dirty="0">
                        <a:solidFill>
                          <a:schemeClr val="bg1"/>
                        </a:solidFill>
                      </a:endParaRPr>
                    </a:p>
                  </a:txBody>
                  <a:tcPr>
                    <a:solidFill>
                      <a:srgbClr val="740074"/>
                    </a:solidFill>
                  </a:tcPr>
                </a:tc>
                <a:tc hMerge="1">
                  <a:txBody>
                    <a:bodyPr/>
                    <a:lstStyle/>
                    <a:p>
                      <a:pPr algn="ctr"/>
                      <a:endParaRPr lang="en-US" dirty="0">
                        <a:solidFill>
                          <a:schemeClr val="bg1"/>
                        </a:solidFill>
                      </a:endParaRPr>
                    </a:p>
                  </a:txBody>
                  <a:tcPr>
                    <a:solidFill>
                      <a:srgbClr val="740074"/>
                    </a:solidFill>
                  </a:tcPr>
                </a:tc>
                <a:tc hMerge="1">
                  <a:txBody>
                    <a:bodyPr/>
                    <a:lstStyle/>
                    <a:p>
                      <a:pPr algn="ctr"/>
                      <a:endParaRPr lang="en-US" dirty="0">
                        <a:solidFill>
                          <a:schemeClr val="bg1"/>
                        </a:solidFill>
                      </a:endParaRPr>
                    </a:p>
                  </a:txBody>
                  <a:tcPr>
                    <a:solidFill>
                      <a:srgbClr val="740074"/>
                    </a:solidFill>
                  </a:tcPr>
                </a:tc>
                <a:extLst>
                  <a:ext uri="{0D108BD9-81ED-4DB2-BD59-A6C34878D82A}">
                    <a16:rowId xmlns:a16="http://schemas.microsoft.com/office/drawing/2014/main" val="3070347373"/>
                  </a:ext>
                </a:extLst>
              </a:tr>
              <a:tr h="406628">
                <a:tc>
                  <a:txBody>
                    <a:bodyPr/>
                    <a:lstStyle/>
                    <a:p>
                      <a:endParaRPr lang="en-US" dirty="0"/>
                    </a:p>
                  </a:txBody>
                  <a:tcPr>
                    <a:solidFill>
                      <a:srgbClr val="740074"/>
                    </a:solidFill>
                  </a:tcPr>
                </a:tc>
                <a:tc>
                  <a:txBody>
                    <a:bodyPr/>
                    <a:lstStyle/>
                    <a:p>
                      <a:pPr algn="ctr"/>
                      <a:r>
                        <a:rPr lang="en-US" dirty="0">
                          <a:solidFill>
                            <a:schemeClr val="bg1"/>
                          </a:solidFill>
                        </a:rPr>
                        <a:t>DMPA-IM</a:t>
                      </a:r>
                    </a:p>
                  </a:txBody>
                  <a:tcPr>
                    <a:solidFill>
                      <a:srgbClr val="740074"/>
                    </a:solidFill>
                  </a:tcPr>
                </a:tc>
                <a:tc>
                  <a:txBody>
                    <a:bodyPr/>
                    <a:lstStyle/>
                    <a:p>
                      <a:pPr algn="ctr"/>
                      <a:r>
                        <a:rPr lang="en-US" dirty="0">
                          <a:solidFill>
                            <a:schemeClr val="bg1"/>
                          </a:solidFill>
                        </a:rPr>
                        <a:t>Copper IUD</a:t>
                      </a:r>
                    </a:p>
                  </a:txBody>
                  <a:tcPr>
                    <a:solidFill>
                      <a:srgbClr val="740074"/>
                    </a:solidFill>
                  </a:tcPr>
                </a:tc>
                <a:tc>
                  <a:txBody>
                    <a:bodyPr/>
                    <a:lstStyle/>
                    <a:p>
                      <a:pPr algn="ctr"/>
                      <a:r>
                        <a:rPr lang="en-US" dirty="0">
                          <a:solidFill>
                            <a:schemeClr val="bg1"/>
                          </a:solidFill>
                        </a:rPr>
                        <a:t>LNG Implant</a:t>
                      </a:r>
                    </a:p>
                  </a:txBody>
                  <a:tcPr>
                    <a:solidFill>
                      <a:srgbClr val="740074"/>
                    </a:solidFill>
                  </a:tcPr>
                </a:tc>
                <a:extLst>
                  <a:ext uri="{0D108BD9-81ED-4DB2-BD59-A6C34878D82A}">
                    <a16:rowId xmlns:a16="http://schemas.microsoft.com/office/drawing/2014/main" val="1098445774"/>
                  </a:ext>
                </a:extLst>
              </a:tr>
              <a:tr h="406628">
                <a:tc>
                  <a:txBody>
                    <a:bodyPr/>
                    <a:lstStyle/>
                    <a:p>
                      <a:r>
                        <a:rPr lang="en-US" sz="1400" b="1" dirty="0"/>
                        <a:t># Pregnancies</a:t>
                      </a:r>
                    </a:p>
                  </a:txBody>
                  <a:tcPr anchor="ctr">
                    <a:solidFill>
                      <a:srgbClr val="F0DCF0"/>
                    </a:solidFill>
                  </a:tcPr>
                </a:tc>
                <a:tc>
                  <a:txBody>
                    <a:bodyPr/>
                    <a:lstStyle/>
                    <a:p>
                      <a:pPr algn="ctr"/>
                      <a:r>
                        <a:rPr lang="en-US" dirty="0"/>
                        <a:t>18</a:t>
                      </a:r>
                    </a:p>
                  </a:txBody>
                  <a:tcPr anchor="ctr">
                    <a:solidFill>
                      <a:srgbClr val="F0DCF0"/>
                    </a:solidFill>
                  </a:tcPr>
                </a:tc>
                <a:tc>
                  <a:txBody>
                    <a:bodyPr/>
                    <a:lstStyle/>
                    <a:p>
                      <a:pPr algn="ctr"/>
                      <a:r>
                        <a:rPr lang="en-US" dirty="0" smtClean="0"/>
                        <a:t>31</a:t>
                      </a:r>
                      <a:endParaRPr lang="en-US" dirty="0"/>
                    </a:p>
                  </a:txBody>
                  <a:tcPr anchor="ctr">
                    <a:solidFill>
                      <a:srgbClr val="F0DCF0"/>
                    </a:solidFill>
                  </a:tcPr>
                </a:tc>
                <a:tc>
                  <a:txBody>
                    <a:bodyPr/>
                    <a:lstStyle/>
                    <a:p>
                      <a:pPr algn="ctr"/>
                      <a:r>
                        <a:rPr lang="en-US" dirty="0"/>
                        <a:t>21</a:t>
                      </a:r>
                    </a:p>
                  </a:txBody>
                  <a:tcPr anchor="ctr">
                    <a:solidFill>
                      <a:srgbClr val="F0DCF0"/>
                    </a:solidFill>
                  </a:tcPr>
                </a:tc>
                <a:extLst>
                  <a:ext uri="{0D108BD9-81ED-4DB2-BD59-A6C34878D82A}">
                    <a16:rowId xmlns:a16="http://schemas.microsoft.com/office/drawing/2014/main" val="486588831"/>
                  </a:ext>
                </a:extLst>
              </a:tr>
              <a:tr h="534743">
                <a:tc>
                  <a:txBody>
                    <a:bodyPr/>
                    <a:lstStyle/>
                    <a:p>
                      <a:r>
                        <a:rPr lang="en-US" sz="1400" b="1" dirty="0"/>
                        <a:t>Pregnancy </a:t>
                      </a:r>
                      <a:r>
                        <a:rPr lang="en-US" sz="1400" b="1" baseline="0" dirty="0"/>
                        <a:t>incidence</a:t>
                      </a:r>
                      <a:r>
                        <a:rPr lang="en-US" sz="1400" baseline="0" dirty="0"/>
                        <a:t>, </a:t>
                      </a:r>
                      <a:r>
                        <a:rPr lang="en-US" sz="1200" baseline="0" dirty="0"/>
                        <a:t>per 100 woman-years</a:t>
                      </a:r>
                      <a:endParaRPr lang="en-US" sz="1200" dirty="0"/>
                    </a:p>
                  </a:txBody>
                  <a:tcPr anchor="ctr">
                    <a:solidFill>
                      <a:srgbClr val="F0DCF0"/>
                    </a:solidFill>
                  </a:tcPr>
                </a:tc>
                <a:tc>
                  <a:txBody>
                    <a:bodyPr/>
                    <a:lstStyle/>
                    <a:p>
                      <a:pPr algn="ctr"/>
                      <a:r>
                        <a:rPr lang="en-US" dirty="0"/>
                        <a:t>0.61</a:t>
                      </a:r>
                    </a:p>
                  </a:txBody>
                  <a:tcPr anchor="ctr">
                    <a:solidFill>
                      <a:srgbClr val="F0DCF0"/>
                    </a:solidFill>
                  </a:tcPr>
                </a:tc>
                <a:tc>
                  <a:txBody>
                    <a:bodyPr/>
                    <a:lstStyle/>
                    <a:p>
                      <a:pPr algn="ctr"/>
                      <a:r>
                        <a:rPr lang="en-US" dirty="0" smtClean="0"/>
                        <a:t>1.06</a:t>
                      </a:r>
                      <a:endParaRPr lang="en-US" dirty="0"/>
                    </a:p>
                  </a:txBody>
                  <a:tcPr anchor="ctr">
                    <a:solidFill>
                      <a:srgbClr val="F0DCF0"/>
                    </a:solidFill>
                  </a:tcPr>
                </a:tc>
                <a:tc>
                  <a:txBody>
                    <a:bodyPr/>
                    <a:lstStyle/>
                    <a:p>
                      <a:pPr algn="ctr"/>
                      <a:r>
                        <a:rPr lang="en-US" dirty="0"/>
                        <a:t>0.63</a:t>
                      </a:r>
                    </a:p>
                  </a:txBody>
                  <a:tcPr anchor="ctr">
                    <a:solidFill>
                      <a:srgbClr val="F0DCF0"/>
                    </a:solidFill>
                  </a:tcPr>
                </a:tc>
                <a:extLst>
                  <a:ext uri="{0D108BD9-81ED-4DB2-BD59-A6C34878D82A}">
                    <a16:rowId xmlns:a16="http://schemas.microsoft.com/office/drawing/2014/main" val="583060457"/>
                  </a:ext>
                </a:extLst>
              </a:tr>
            </a:tbl>
          </a:graphicData>
        </a:graphic>
      </p:graphicFrame>
    </p:spTree>
    <p:extLst>
      <p:ext uri="{BB962C8B-B14F-4D97-AF65-F5344CB8AC3E}">
        <p14:creationId xmlns:p14="http://schemas.microsoft.com/office/powerpoint/2010/main" val="763299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r="-4000"/>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2095500" y="1499616"/>
            <a:ext cx="8229600" cy="85725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endParaRPr>
          </a:p>
        </p:txBody>
      </p:sp>
      <p:sp>
        <p:nvSpPr>
          <p:cNvPr id="8" name="Title 2"/>
          <p:cNvSpPr txBox="1">
            <a:spLocks/>
          </p:cNvSpPr>
          <p:nvPr/>
        </p:nvSpPr>
        <p:spPr>
          <a:xfrm>
            <a:off x="1362517" y="424553"/>
            <a:ext cx="9362002" cy="971550"/>
          </a:xfrm>
          <a:prstGeom prst="rect">
            <a:avLst/>
          </a:prstGeom>
          <a:solidFill>
            <a:schemeClr val="bg1">
              <a:alpha val="0"/>
            </a:schemeClr>
          </a:solidFill>
        </p:spPr>
        <p:txBody>
          <a:bodyPr vert="horz" lIns="216000" rIns="24300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lang="en-US" sz="5400" b="1" dirty="0" smtClean="0">
                <a:solidFill>
                  <a:prstClr val="white"/>
                </a:solidFill>
                <a:latin typeface="Calibri Light" panose="020F0302020204030204" pitchFamily="34" charset="0"/>
                <a:cs typeface="Calibri Light" panose="020F0302020204030204" pitchFamily="34" charset="0"/>
              </a:rPr>
              <a:t>How does this come together?</a:t>
            </a:r>
            <a:endParaRPr kumimoji="0" lang="en-GB" sz="5400" b="1" i="0" u="none" strike="noStrike" kern="1200" cap="none" spc="0" normalizeH="0" baseline="0" noProof="0" dirty="0">
              <a:ln>
                <a:noFill/>
              </a:ln>
              <a:solidFill>
                <a:prstClr val="white"/>
              </a:solidFill>
              <a:effectLst/>
              <a:uLnTx/>
              <a:uFillTx/>
              <a:latin typeface="Calibri Light" panose="020F0302020204030204" pitchFamily="34" charset="0"/>
              <a:ea typeface="+mj-ea"/>
              <a:cs typeface="Calibri Light" panose="020F0302020204030204" pitchFamily="34" charset="0"/>
            </a:endParaRPr>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74755" y="6151421"/>
            <a:ext cx="1134950" cy="502663"/>
          </a:xfrm>
          <a:prstGeom prst="rect">
            <a:avLst/>
          </a:prstGeom>
        </p:spPr>
      </p:pic>
    </p:spTree>
    <p:extLst>
      <p:ext uri="{BB962C8B-B14F-4D97-AF65-F5344CB8AC3E}">
        <p14:creationId xmlns:p14="http://schemas.microsoft.com/office/powerpoint/2010/main" val="122070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6BF39E-3499-214C-A1B1-06629A6CE00C}"/>
              </a:ext>
            </a:extLst>
          </p:cNvPr>
          <p:cNvSpPr>
            <a:spLocks noGrp="1"/>
          </p:cNvSpPr>
          <p:nvPr>
            <p:ph idx="1"/>
          </p:nvPr>
        </p:nvSpPr>
        <p:spPr>
          <a:xfrm>
            <a:off x="609600" y="2105037"/>
            <a:ext cx="10972800" cy="4389120"/>
          </a:xfrm>
        </p:spPr>
        <p:txBody>
          <a:bodyPr>
            <a:normAutofit/>
          </a:bodyPr>
          <a:lstStyle/>
          <a:p>
            <a:r>
              <a:rPr lang="en-US" dirty="0"/>
              <a:t>This multi-country </a:t>
            </a:r>
            <a:r>
              <a:rPr lang="en-US" dirty="0" err="1"/>
              <a:t>randomised</a:t>
            </a:r>
            <a:r>
              <a:rPr lang="en-US" dirty="0"/>
              <a:t> trial measured HIV incidence among African women assigned to one of three highly-effective contraceptive methods. </a:t>
            </a:r>
            <a:endParaRPr lang="en-US" dirty="0" smtClean="0"/>
          </a:p>
          <a:p>
            <a:endParaRPr lang="en-US" sz="1200" dirty="0" smtClean="0"/>
          </a:p>
          <a:p>
            <a:r>
              <a:rPr lang="en-US" dirty="0" smtClean="0"/>
              <a:t>Acceptance </a:t>
            </a:r>
            <a:r>
              <a:rPr lang="en-US" dirty="0"/>
              <a:t>of </a:t>
            </a:r>
            <a:r>
              <a:rPr lang="en-US" dirty="0" err="1"/>
              <a:t>randomised</a:t>
            </a:r>
            <a:r>
              <a:rPr lang="en-US" dirty="0"/>
              <a:t> method, contraceptive continuation, and retention were very high across all methods. </a:t>
            </a:r>
            <a:endParaRPr lang="en-US" dirty="0" smtClean="0"/>
          </a:p>
          <a:p>
            <a:endParaRPr lang="en-US" sz="1200" dirty="0" smtClean="0"/>
          </a:p>
          <a:p>
            <a:r>
              <a:rPr lang="en-US" dirty="0"/>
              <a:t>All three methods were effective at preventing pregnancy and were well tolerated.</a:t>
            </a:r>
          </a:p>
          <a:p>
            <a:endParaRPr lang="en-US" sz="1200" dirty="0" smtClean="0"/>
          </a:p>
          <a:p>
            <a:r>
              <a:rPr lang="en-US" dirty="0" smtClean="0"/>
              <a:t>HIV incidence was high for all three groups. </a:t>
            </a:r>
          </a:p>
        </p:txBody>
      </p:sp>
      <p:sp>
        <p:nvSpPr>
          <p:cNvPr id="3" name="Title 2">
            <a:extLst>
              <a:ext uri="{FF2B5EF4-FFF2-40B4-BE49-F238E27FC236}">
                <a16:creationId xmlns:a16="http://schemas.microsoft.com/office/drawing/2014/main" id="{7150978D-996F-6240-8FF1-D9CCC223E98C}"/>
              </a:ext>
            </a:extLst>
          </p:cNvPr>
          <p:cNvSpPr>
            <a:spLocks noGrp="1"/>
          </p:cNvSpPr>
          <p:nvPr>
            <p:ph type="title"/>
          </p:nvPr>
        </p:nvSpPr>
        <p:spPr/>
        <p:txBody>
          <a:bodyPr/>
          <a:lstStyle/>
          <a:p>
            <a:r>
              <a:rPr lang="en-US" dirty="0"/>
              <a:t>ECHO Summary</a:t>
            </a:r>
          </a:p>
        </p:txBody>
      </p:sp>
    </p:spTree>
    <p:extLst>
      <p:ext uri="{BB962C8B-B14F-4D97-AF65-F5344CB8AC3E}">
        <p14:creationId xmlns:p14="http://schemas.microsoft.com/office/powerpoint/2010/main" val="102793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7025F3-12CB-134E-9CDF-BE8285000806}"/>
              </a:ext>
            </a:extLst>
          </p:cNvPr>
          <p:cNvSpPr>
            <a:spLocks noGrp="1"/>
          </p:cNvSpPr>
          <p:nvPr>
            <p:ph idx="1"/>
          </p:nvPr>
        </p:nvSpPr>
        <p:spPr>
          <a:xfrm>
            <a:off x="609600" y="1856756"/>
            <a:ext cx="10972800" cy="4389120"/>
          </a:xfrm>
        </p:spPr>
        <p:txBody>
          <a:bodyPr>
            <a:normAutofit/>
          </a:bodyPr>
          <a:lstStyle/>
          <a:p>
            <a:r>
              <a:rPr lang="en-US" dirty="0"/>
              <a:t>We designed this trial to detect a 50% increase in HIV incidence for each of the contraceptive methods compared to each of the others. </a:t>
            </a:r>
            <a:r>
              <a:rPr lang="en-US" dirty="0" smtClean="0"/>
              <a:t>None of the comparisons showed a 50% increase in HIV incidence. </a:t>
            </a:r>
            <a:endParaRPr lang="en-US" dirty="0"/>
          </a:p>
          <a:p>
            <a:endParaRPr lang="en-US" dirty="0"/>
          </a:p>
        </p:txBody>
      </p:sp>
      <p:sp>
        <p:nvSpPr>
          <p:cNvPr id="3" name="Title 2">
            <a:extLst>
              <a:ext uri="{FF2B5EF4-FFF2-40B4-BE49-F238E27FC236}">
                <a16:creationId xmlns:a16="http://schemas.microsoft.com/office/drawing/2014/main" id="{647ECC69-F9B3-8D4B-9D92-0609C882C357}"/>
              </a:ext>
            </a:extLst>
          </p:cNvPr>
          <p:cNvSpPr>
            <a:spLocks noGrp="1"/>
          </p:cNvSpPr>
          <p:nvPr>
            <p:ph type="title"/>
          </p:nvPr>
        </p:nvSpPr>
        <p:spPr/>
        <p:txBody>
          <a:bodyPr/>
          <a:lstStyle/>
          <a:p>
            <a:r>
              <a:rPr lang="en-US" dirty="0"/>
              <a:t>Discussion – HIV risk</a:t>
            </a:r>
          </a:p>
        </p:txBody>
      </p:sp>
    </p:spTree>
    <p:extLst>
      <p:ext uri="{BB962C8B-B14F-4D97-AF65-F5344CB8AC3E}">
        <p14:creationId xmlns:p14="http://schemas.microsoft.com/office/powerpoint/2010/main" val="203184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7025F3-12CB-134E-9CDF-BE8285000806}"/>
              </a:ext>
            </a:extLst>
          </p:cNvPr>
          <p:cNvSpPr>
            <a:spLocks noGrp="1"/>
          </p:cNvSpPr>
          <p:nvPr>
            <p:ph idx="1"/>
          </p:nvPr>
        </p:nvSpPr>
        <p:spPr>
          <a:xfrm>
            <a:off x="609600" y="1856756"/>
            <a:ext cx="10972800" cy="5001244"/>
          </a:xfrm>
        </p:spPr>
        <p:txBody>
          <a:bodyPr>
            <a:normAutofit lnSpcReduction="10000"/>
          </a:bodyPr>
          <a:lstStyle/>
          <a:p>
            <a:r>
              <a:rPr lang="en-US" dirty="0">
                <a:solidFill>
                  <a:schemeClr val="bg1">
                    <a:lumMod val="65000"/>
                  </a:schemeClr>
                </a:solidFill>
              </a:rPr>
              <a:t>We designed this trial to detect a 50% increase in HIV incidence for each of the contraceptive methods compared to each of the others. </a:t>
            </a:r>
            <a:r>
              <a:rPr lang="en-US" dirty="0" smtClean="0">
                <a:solidFill>
                  <a:schemeClr val="bg1">
                    <a:lumMod val="65000"/>
                  </a:schemeClr>
                </a:solidFill>
              </a:rPr>
              <a:t>None of the comparisons showed a 50% increase in HIV incidence. </a:t>
            </a:r>
          </a:p>
          <a:p>
            <a:endParaRPr lang="en-US" dirty="0">
              <a:solidFill>
                <a:schemeClr val="bg1">
                  <a:lumMod val="65000"/>
                </a:schemeClr>
              </a:solidFill>
            </a:endParaRPr>
          </a:p>
          <a:p>
            <a:r>
              <a:rPr lang="en-US" dirty="0"/>
              <a:t>Under the design of this study an observed approximately 30% increase in HIV incidence would have been found to be statistically significant, and hazard ratios less than approximately 1.17 would have excluded a 50% increase in risk from the confidence interval. </a:t>
            </a:r>
            <a:endParaRPr lang="en-US" dirty="0" smtClean="0"/>
          </a:p>
          <a:p>
            <a:endParaRPr lang="en-US" dirty="0"/>
          </a:p>
          <a:p>
            <a:r>
              <a:rPr lang="en-US" dirty="0"/>
              <a:t>For individual women at very high HIV risk, we acknowledge that even a relatively small effect might be important in contraceptive and HIV prevention decision-making. </a:t>
            </a:r>
          </a:p>
          <a:p>
            <a:endParaRPr lang="en-US" dirty="0"/>
          </a:p>
          <a:p>
            <a:endParaRPr lang="en-US" dirty="0">
              <a:solidFill>
                <a:schemeClr val="bg1">
                  <a:lumMod val="65000"/>
                </a:schemeClr>
              </a:solidFill>
            </a:endParaRPr>
          </a:p>
          <a:p>
            <a:endParaRPr lang="en-US" dirty="0"/>
          </a:p>
        </p:txBody>
      </p:sp>
      <p:sp>
        <p:nvSpPr>
          <p:cNvPr id="3" name="Title 2">
            <a:extLst>
              <a:ext uri="{FF2B5EF4-FFF2-40B4-BE49-F238E27FC236}">
                <a16:creationId xmlns:a16="http://schemas.microsoft.com/office/drawing/2014/main" id="{647ECC69-F9B3-8D4B-9D92-0609C882C357}"/>
              </a:ext>
            </a:extLst>
          </p:cNvPr>
          <p:cNvSpPr>
            <a:spLocks noGrp="1"/>
          </p:cNvSpPr>
          <p:nvPr>
            <p:ph type="title"/>
          </p:nvPr>
        </p:nvSpPr>
        <p:spPr/>
        <p:txBody>
          <a:bodyPr/>
          <a:lstStyle/>
          <a:p>
            <a:r>
              <a:rPr lang="en-US" dirty="0"/>
              <a:t>Discussion – HIV risk</a:t>
            </a:r>
          </a:p>
        </p:txBody>
      </p:sp>
    </p:spTree>
    <p:extLst>
      <p:ext uri="{BB962C8B-B14F-4D97-AF65-F5344CB8AC3E}">
        <p14:creationId xmlns:p14="http://schemas.microsoft.com/office/powerpoint/2010/main" val="2159607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7025F3-12CB-134E-9CDF-BE8285000806}"/>
              </a:ext>
            </a:extLst>
          </p:cNvPr>
          <p:cNvSpPr>
            <a:spLocks noGrp="1"/>
          </p:cNvSpPr>
          <p:nvPr>
            <p:ph idx="1"/>
          </p:nvPr>
        </p:nvSpPr>
        <p:spPr>
          <a:xfrm>
            <a:off x="613637" y="2256428"/>
            <a:ext cx="10972800" cy="4389120"/>
          </a:xfrm>
        </p:spPr>
        <p:txBody>
          <a:bodyPr>
            <a:normAutofit/>
          </a:bodyPr>
          <a:lstStyle/>
          <a:p>
            <a:r>
              <a:rPr lang="en-US" dirty="0"/>
              <a:t>For logistical and financial feasibility, we chose to include three highly-effective contraceptive methods available in the African region, including one non-hormonal and two different progestin-only methods. </a:t>
            </a:r>
            <a:endParaRPr lang="en-US" dirty="0" smtClean="0"/>
          </a:p>
          <a:p>
            <a:endParaRPr lang="en-US" sz="1200" dirty="0"/>
          </a:p>
          <a:p>
            <a:r>
              <a:rPr lang="en-US" dirty="0" smtClean="0"/>
              <a:t>We </a:t>
            </a:r>
            <a:r>
              <a:rPr lang="en-US" dirty="0"/>
              <a:t>enrolled women who desired effective contraception and did not include a placebo or no contraceptive group in this trial. The salient question is weighing the relative risks and benefits of different methods, not no method. </a:t>
            </a:r>
          </a:p>
        </p:txBody>
      </p:sp>
      <p:sp>
        <p:nvSpPr>
          <p:cNvPr id="3" name="Title 2">
            <a:extLst>
              <a:ext uri="{FF2B5EF4-FFF2-40B4-BE49-F238E27FC236}">
                <a16:creationId xmlns:a16="http://schemas.microsoft.com/office/drawing/2014/main" id="{647ECC69-F9B3-8D4B-9D92-0609C882C357}"/>
              </a:ext>
            </a:extLst>
          </p:cNvPr>
          <p:cNvSpPr>
            <a:spLocks noGrp="1"/>
          </p:cNvSpPr>
          <p:nvPr>
            <p:ph type="title"/>
          </p:nvPr>
        </p:nvSpPr>
        <p:spPr/>
        <p:txBody>
          <a:bodyPr/>
          <a:lstStyle/>
          <a:p>
            <a:r>
              <a:rPr lang="en-US" dirty="0"/>
              <a:t>Discussion – other methods</a:t>
            </a:r>
          </a:p>
        </p:txBody>
      </p:sp>
    </p:spTree>
    <p:extLst>
      <p:ext uri="{BB962C8B-B14F-4D97-AF65-F5344CB8AC3E}">
        <p14:creationId xmlns:p14="http://schemas.microsoft.com/office/powerpoint/2010/main" val="562969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B012B7-04CC-3748-9764-6C0015EDA34C}"/>
              </a:ext>
            </a:extLst>
          </p:cNvPr>
          <p:cNvSpPr>
            <a:spLocks noGrp="1"/>
          </p:cNvSpPr>
          <p:nvPr>
            <p:ph idx="1"/>
          </p:nvPr>
        </p:nvSpPr>
        <p:spPr>
          <a:xfrm>
            <a:off x="609600" y="2189817"/>
            <a:ext cx="11271544" cy="4389120"/>
          </a:xfrm>
        </p:spPr>
        <p:txBody>
          <a:bodyPr>
            <a:normAutofit/>
          </a:bodyPr>
          <a:lstStyle/>
          <a:p>
            <a:endParaRPr lang="en-US" sz="1200" dirty="0" smtClean="0"/>
          </a:p>
          <a:p>
            <a:r>
              <a:rPr lang="en-US" dirty="0" smtClean="0"/>
              <a:t>This </a:t>
            </a:r>
            <a:r>
              <a:rPr lang="en-US" dirty="0"/>
              <a:t>well-executed </a:t>
            </a:r>
            <a:r>
              <a:rPr lang="en-US" dirty="0" err="1"/>
              <a:t>randomised</a:t>
            </a:r>
            <a:r>
              <a:rPr lang="en-US" dirty="0"/>
              <a:t> trial did not find a substantial difference in HIV risk among the methods evaluated, and all methods were safe and highly effective. </a:t>
            </a:r>
            <a:endParaRPr lang="en-US" dirty="0" smtClean="0"/>
          </a:p>
          <a:p>
            <a:endParaRPr lang="en-US" sz="1200" dirty="0" smtClean="0"/>
          </a:p>
          <a:p>
            <a:r>
              <a:rPr lang="en-US" dirty="0" smtClean="0"/>
              <a:t>These </a:t>
            </a:r>
            <a:r>
              <a:rPr lang="en-US" dirty="0"/>
              <a:t>results underscore the importance of continued and increased access to these three contraceptive methods, as well as expanded contraceptive choices, complemented by high-quality HIV and STI prevention services. </a:t>
            </a:r>
            <a:endParaRPr lang="en-US" dirty="0" smtClean="0"/>
          </a:p>
        </p:txBody>
      </p:sp>
      <p:sp>
        <p:nvSpPr>
          <p:cNvPr id="3" name="Title 2">
            <a:extLst>
              <a:ext uri="{FF2B5EF4-FFF2-40B4-BE49-F238E27FC236}">
                <a16:creationId xmlns:a16="http://schemas.microsoft.com/office/drawing/2014/main" id="{D3D45EA6-BBF9-5F44-AE1F-478AFDFB8B1B}"/>
              </a:ext>
            </a:extLst>
          </p:cNvPr>
          <p:cNvSpPr>
            <a:spLocks noGrp="1"/>
          </p:cNvSpPr>
          <p:nvPr>
            <p:ph type="title"/>
          </p:nvPr>
        </p:nvSpPr>
        <p:spPr/>
        <p:txBody>
          <a:bodyPr/>
          <a:lstStyle/>
          <a:p>
            <a:r>
              <a:rPr lang="en-US" dirty="0"/>
              <a:t>Conclusions</a:t>
            </a:r>
          </a:p>
        </p:txBody>
      </p:sp>
    </p:spTree>
    <p:extLst>
      <p:ext uri="{BB962C8B-B14F-4D97-AF65-F5344CB8AC3E}">
        <p14:creationId xmlns:p14="http://schemas.microsoft.com/office/powerpoint/2010/main" val="256618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r="-4000"/>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2095500" y="1499616"/>
            <a:ext cx="8229600" cy="85725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endParaRPr>
          </a:p>
        </p:txBody>
      </p:sp>
      <p:sp>
        <p:nvSpPr>
          <p:cNvPr id="8" name="Title 2"/>
          <p:cNvSpPr txBox="1">
            <a:spLocks/>
          </p:cNvSpPr>
          <p:nvPr/>
        </p:nvSpPr>
        <p:spPr>
          <a:xfrm>
            <a:off x="1992315" y="424553"/>
            <a:ext cx="8299847" cy="971550"/>
          </a:xfrm>
          <a:prstGeom prst="rect">
            <a:avLst/>
          </a:prstGeom>
          <a:solidFill>
            <a:schemeClr val="bg1">
              <a:alpha val="0"/>
            </a:schemeClr>
          </a:solidFill>
        </p:spPr>
        <p:txBody>
          <a:bodyPr vert="horz" lIns="216000" rIns="24300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prstClr val="white"/>
                </a:solidFill>
                <a:effectLst/>
                <a:uLnTx/>
                <a:uFillTx/>
                <a:latin typeface="Calibri Light" panose="020F0302020204030204" pitchFamily="34" charset="0"/>
                <a:ea typeface="+mj-ea"/>
                <a:cs typeface="Calibri Light" panose="020F0302020204030204" pitchFamily="34" charset="0"/>
              </a:rPr>
              <a:t>Why ECHO?</a:t>
            </a:r>
            <a:endParaRPr kumimoji="0" lang="en-GB" sz="5400" b="1" i="0" u="none" strike="noStrike" kern="1200" cap="none" spc="0" normalizeH="0" baseline="0" noProof="0" dirty="0">
              <a:ln>
                <a:noFill/>
              </a:ln>
              <a:solidFill>
                <a:prstClr val="white"/>
              </a:solidFill>
              <a:effectLst/>
              <a:uLnTx/>
              <a:uFillTx/>
              <a:latin typeface="Calibri Light" panose="020F0302020204030204" pitchFamily="34" charset="0"/>
              <a:ea typeface="+mj-ea"/>
              <a:cs typeface="Calibri Light" panose="020F0302020204030204" pitchFamily="34" charset="0"/>
            </a:endParaRPr>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74755" y="6151421"/>
            <a:ext cx="1134950" cy="502663"/>
          </a:xfrm>
          <a:prstGeom prst="rect">
            <a:avLst/>
          </a:prstGeom>
        </p:spPr>
      </p:pic>
    </p:spTree>
    <p:extLst>
      <p:ext uri="{BB962C8B-B14F-4D97-AF65-F5344CB8AC3E}">
        <p14:creationId xmlns:p14="http://schemas.microsoft.com/office/powerpoint/2010/main" val="2299987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B012B7-04CC-3748-9764-6C0015EDA34C}"/>
              </a:ext>
            </a:extLst>
          </p:cNvPr>
          <p:cNvSpPr>
            <a:spLocks noGrp="1"/>
          </p:cNvSpPr>
          <p:nvPr>
            <p:ph idx="1"/>
          </p:nvPr>
        </p:nvSpPr>
        <p:spPr>
          <a:xfrm>
            <a:off x="609600" y="1935480"/>
            <a:ext cx="11271544" cy="4389120"/>
          </a:xfrm>
        </p:spPr>
        <p:txBody>
          <a:bodyPr>
            <a:normAutofit/>
          </a:bodyPr>
          <a:lstStyle/>
          <a:p>
            <a:r>
              <a:rPr lang="en-US" dirty="0"/>
              <a:t>We thank the women who participated in this study for their motivation and dedication and the communities that supported this work. We are grateful to the members of the trial’s Data and Safety Monitoring Board, Global Community Advisory Group and local community advisory boards at each trial site, and overseeing ethics review committees for their expertise and guidance. </a:t>
            </a:r>
            <a:endParaRPr lang="en-US" dirty="0" smtClean="0"/>
          </a:p>
          <a:p>
            <a:endParaRPr lang="en-US" dirty="0"/>
          </a:p>
          <a:p>
            <a:r>
              <a:rPr lang="en-US" dirty="0" smtClean="0"/>
              <a:t>The ECHO Trial is dedicated to the memory of Dr. Ward Cates. </a:t>
            </a:r>
            <a:endParaRPr lang="en-US" dirty="0"/>
          </a:p>
        </p:txBody>
      </p:sp>
      <p:sp>
        <p:nvSpPr>
          <p:cNvPr id="3" name="Title 2">
            <a:extLst>
              <a:ext uri="{FF2B5EF4-FFF2-40B4-BE49-F238E27FC236}">
                <a16:creationId xmlns:a16="http://schemas.microsoft.com/office/drawing/2014/main" id="{D3D45EA6-BBF9-5F44-AE1F-478AFDFB8B1B}"/>
              </a:ext>
            </a:extLst>
          </p:cNvPr>
          <p:cNvSpPr>
            <a:spLocks noGrp="1"/>
          </p:cNvSpPr>
          <p:nvPr>
            <p:ph type="title"/>
          </p:nvPr>
        </p:nvSpPr>
        <p:spPr/>
        <p:txBody>
          <a:bodyPr/>
          <a:lstStyle/>
          <a:p>
            <a:r>
              <a:rPr lang="en-US" dirty="0" smtClean="0"/>
              <a:t>Acknowledgements</a:t>
            </a:r>
            <a:endParaRPr lang="en-US" dirty="0"/>
          </a:p>
        </p:txBody>
      </p:sp>
      <p:pic>
        <p:nvPicPr>
          <p:cNvPr id="4" name="Content Placeholder 5">
            <a:extLst>
              <a:ext uri="{FF2B5EF4-FFF2-40B4-BE49-F238E27FC236}">
                <a16:creationId xmlns:a16="http://schemas.microsoft.com/office/drawing/2014/main" id="{5C3D1761-9C48-45EA-9B8B-92C8AEA88A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2920" y="4602267"/>
            <a:ext cx="1285265" cy="1606176"/>
          </a:xfrm>
          <a:prstGeom prst="rect">
            <a:avLst/>
          </a:prstGeom>
        </p:spPr>
      </p:pic>
    </p:spTree>
    <p:extLst>
      <p:ext uri="{BB962C8B-B14F-4D97-AF65-F5344CB8AC3E}">
        <p14:creationId xmlns:p14="http://schemas.microsoft.com/office/powerpoint/2010/main" val="73861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D45EA6-BBF9-5F44-AE1F-478AFDFB8B1B}"/>
              </a:ext>
            </a:extLst>
          </p:cNvPr>
          <p:cNvSpPr>
            <a:spLocks noGrp="1"/>
          </p:cNvSpPr>
          <p:nvPr>
            <p:ph type="title"/>
          </p:nvPr>
        </p:nvSpPr>
        <p:spPr>
          <a:xfrm>
            <a:off x="706490" y="1250754"/>
            <a:ext cx="10972800" cy="1143000"/>
          </a:xfrm>
        </p:spPr>
        <p:txBody>
          <a:bodyPr>
            <a:noAutofit/>
          </a:bodyPr>
          <a:lstStyle/>
          <a:p>
            <a:pPr algn="ctr"/>
            <a:r>
              <a:rPr lang="en-US" sz="4000" dirty="0" smtClean="0"/>
              <a:t>We thank the funders of the ECHO Trial who had the confidence to invest in this globally-important study</a:t>
            </a:r>
            <a:endParaRPr lang="en-US" sz="4000" dirty="0"/>
          </a:p>
        </p:txBody>
      </p:sp>
      <p:pic>
        <p:nvPicPr>
          <p:cNvPr id="5" name="Picture 4" descr="http://afhea.org/Graphes/logo_BMG.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4857" y="3012754"/>
            <a:ext cx="2369947" cy="640080"/>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2537760" y="4618624"/>
            <a:ext cx="1455669" cy="640080"/>
          </a:xfrm>
          <a:prstGeom prst="rect">
            <a:avLst/>
          </a:prstGeom>
        </p:spPr>
      </p:pic>
      <p:pic>
        <p:nvPicPr>
          <p:cNvPr id="7" name="Picture 6"/>
          <p:cNvPicPr>
            <a:picLocks noChangeAspect="1"/>
          </p:cNvPicPr>
          <p:nvPr/>
        </p:nvPicPr>
        <p:blipFill>
          <a:blip r:embed="rId4"/>
          <a:stretch>
            <a:fillRect/>
          </a:stretch>
        </p:blipFill>
        <p:spPr>
          <a:xfrm>
            <a:off x="5878267" y="4566420"/>
            <a:ext cx="1263316" cy="640080"/>
          </a:xfrm>
          <a:prstGeom prst="rect">
            <a:avLst/>
          </a:prstGeom>
        </p:spPr>
      </p:pic>
      <p:sp>
        <p:nvSpPr>
          <p:cNvPr id="8" name="Subtitle 27"/>
          <p:cNvSpPr txBox="1">
            <a:spLocks/>
          </p:cNvSpPr>
          <p:nvPr/>
        </p:nvSpPr>
        <p:spPr>
          <a:xfrm>
            <a:off x="1828800" y="5465782"/>
            <a:ext cx="10363200" cy="1250008"/>
          </a:xfrm>
          <a:prstGeom prst="rect">
            <a:avLst/>
          </a:prstGeom>
        </p:spPr>
        <p:txBody>
          <a:bodyPr vert="horz">
            <a:normAutofit/>
          </a:bodyPr>
          <a:lstStyle>
            <a:lvl1pPr marL="205740" indent="-205740" algn="l" rtl="0" eaLnBrk="1" latinLnBrk="0" hangingPunct="1">
              <a:spcBef>
                <a:spcPct val="20000"/>
              </a:spcBef>
              <a:buClr>
                <a:schemeClr val="accent3"/>
              </a:buClr>
              <a:buSzPct val="95000"/>
              <a:buFont typeface="Wingdings 2"/>
              <a:buChar char=""/>
              <a:defRPr kumimoji="0" sz="1950" kern="1200">
                <a:solidFill>
                  <a:schemeClr val="tx1"/>
                </a:solidFill>
                <a:latin typeface="+mn-lt"/>
                <a:ea typeface="+mn-ea"/>
                <a:cs typeface="+mn-cs"/>
              </a:defRPr>
            </a:lvl1pPr>
            <a:lvl2pPr marL="480060" indent="-185166" algn="l" rtl="0" eaLnBrk="1" latinLnBrk="0" hangingPunct="1">
              <a:spcBef>
                <a:spcPct val="20000"/>
              </a:spcBef>
              <a:buClr>
                <a:schemeClr val="accent1"/>
              </a:buClr>
              <a:buSzPct val="85000"/>
              <a:buFont typeface="Wingdings 2"/>
              <a:buChar char=""/>
              <a:defRPr kumimoji="0" sz="1800" kern="1200">
                <a:solidFill>
                  <a:schemeClr val="tx1"/>
                </a:solidFill>
                <a:latin typeface="+mn-lt"/>
                <a:ea typeface="+mn-ea"/>
                <a:cs typeface="+mn-cs"/>
              </a:defRPr>
            </a:lvl2pPr>
            <a:lvl3pPr marL="685800" indent="-185166" algn="l" rtl="0" eaLnBrk="1" latinLnBrk="0" hangingPunct="1">
              <a:spcBef>
                <a:spcPct val="20000"/>
              </a:spcBef>
              <a:buClr>
                <a:schemeClr val="accent2"/>
              </a:buClr>
              <a:buSzPct val="70000"/>
              <a:buFont typeface="Wingdings 2"/>
              <a:buChar char=""/>
              <a:defRPr kumimoji="0" sz="1575" kern="1200">
                <a:solidFill>
                  <a:schemeClr val="tx1"/>
                </a:solidFill>
                <a:latin typeface="+mn-lt"/>
                <a:ea typeface="+mn-ea"/>
                <a:cs typeface="+mn-cs"/>
              </a:defRPr>
            </a:lvl3pPr>
            <a:lvl4pPr marL="891540" indent="-157734" algn="l" rtl="0" eaLnBrk="1" latinLnBrk="0" hangingPunct="1">
              <a:spcBef>
                <a:spcPct val="20000"/>
              </a:spcBef>
              <a:buClr>
                <a:schemeClr val="accent3"/>
              </a:buClr>
              <a:buSzPct val="65000"/>
              <a:buFont typeface="Wingdings 2"/>
              <a:buChar char=""/>
              <a:defRPr kumimoji="0" sz="1500" kern="1200">
                <a:solidFill>
                  <a:schemeClr val="tx1"/>
                </a:solidFill>
                <a:latin typeface="+mn-lt"/>
                <a:ea typeface="+mn-ea"/>
                <a:cs typeface="+mn-cs"/>
              </a:defRPr>
            </a:lvl4pPr>
            <a:lvl5pPr marL="1097280" indent="-157734" algn="l" rtl="0" eaLnBrk="1" latinLnBrk="0" hangingPunct="1">
              <a:spcBef>
                <a:spcPct val="20000"/>
              </a:spcBef>
              <a:buClr>
                <a:schemeClr val="accent4"/>
              </a:buClr>
              <a:buSzPct val="65000"/>
              <a:buFont typeface="Wingdings 2"/>
              <a:buChar char=""/>
              <a:defRPr kumimoji="0" sz="1500" kern="1200">
                <a:solidFill>
                  <a:schemeClr val="tx1"/>
                </a:solidFill>
                <a:latin typeface="+mn-lt"/>
                <a:ea typeface="+mn-ea"/>
                <a:cs typeface="+mn-cs"/>
              </a:defRPr>
            </a:lvl5pPr>
            <a:lvl6pPr marL="1303020" indent="-157734"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660" indent="-137160"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205740" marR="0" lvl="0" indent="-205740" algn="l" defTabSz="914400" rtl="0" eaLnBrk="1" fontAlgn="auto" latinLnBrk="0" hangingPunct="1">
              <a:lnSpc>
                <a:spcPct val="100000"/>
              </a:lnSpc>
              <a:spcBef>
                <a:spcPct val="20000"/>
              </a:spcBef>
              <a:spcAft>
                <a:spcPts val="0"/>
              </a:spcAft>
              <a:buClr>
                <a:srgbClr val="7F7F7F"/>
              </a:buClr>
              <a:buSzPct val="95000"/>
              <a:buFont typeface="Wingdings 2"/>
              <a:buChar char=""/>
              <a:tabLst/>
              <a:defRPr/>
            </a:pPr>
            <a:endParaRPr kumimoji="0" lang="en-US" sz="18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a:p>
            <a:pPr marL="0" marR="0" lvl="0" indent="0" algn="l" defTabSz="914400" rtl="0" eaLnBrk="1" fontAlgn="auto" latinLnBrk="0" hangingPunct="1">
              <a:lnSpc>
                <a:spcPct val="100000"/>
              </a:lnSpc>
              <a:spcBef>
                <a:spcPct val="20000"/>
              </a:spcBef>
              <a:spcAft>
                <a:spcPts val="0"/>
              </a:spcAft>
              <a:buClr>
                <a:srgbClr val="7F7F7F"/>
              </a:buClr>
              <a:buSzPct val="95000"/>
              <a:buFont typeface="Wingdings 2"/>
              <a:buNone/>
              <a:tabLst/>
              <a:defRPr/>
            </a:pPr>
            <a:r>
              <a:rPr kumimoji="0" lang="en-US" sz="2400" b="0" i="1" u="none" strike="noStrike" kern="1200" cap="none" spc="0" normalizeH="0" baseline="0" noProof="0" dirty="0">
                <a:ln>
                  <a:noFill/>
                </a:ln>
                <a:solidFill>
                  <a:prstClr val="black"/>
                </a:solidFill>
                <a:effectLst/>
                <a:uLnTx/>
                <a:uFillTx/>
                <a:latin typeface="+mj-lt"/>
                <a:ea typeface="+mn-ea"/>
                <a:cs typeface="+mn-cs"/>
              </a:rPr>
              <a:t>Contraceptive supplies donated by USAID and the Republic of South Africa</a:t>
            </a:r>
          </a:p>
        </p:txBody>
      </p:sp>
      <p:pic>
        <p:nvPicPr>
          <p:cNvPr id="9" name="Picture 8"/>
          <p:cNvPicPr>
            <a:picLocks noChangeAspect="1"/>
          </p:cNvPicPr>
          <p:nvPr/>
        </p:nvPicPr>
        <p:blipFill>
          <a:blip r:embed="rId5"/>
          <a:stretch>
            <a:fillRect/>
          </a:stretch>
        </p:blipFill>
        <p:spPr>
          <a:xfrm>
            <a:off x="9017711" y="4456019"/>
            <a:ext cx="714102" cy="731520"/>
          </a:xfrm>
          <a:prstGeom prst="rect">
            <a:avLst/>
          </a:prstGeom>
        </p:spPr>
      </p:pic>
      <p:pic>
        <p:nvPicPr>
          <p:cNvPr id="10" name="Picture 9"/>
          <p:cNvPicPr>
            <a:picLocks noChangeAspect="1"/>
          </p:cNvPicPr>
          <p:nvPr/>
        </p:nvPicPr>
        <p:blipFill>
          <a:blip r:embed="rId6"/>
          <a:stretch>
            <a:fillRect/>
          </a:stretch>
        </p:blipFill>
        <p:spPr>
          <a:xfrm>
            <a:off x="8352592" y="2932591"/>
            <a:ext cx="1554480" cy="620181"/>
          </a:xfrm>
          <a:prstGeom prst="rect">
            <a:avLst/>
          </a:prstGeom>
        </p:spPr>
      </p:pic>
      <p:pic>
        <p:nvPicPr>
          <p:cNvPr id="11" name="Picture 10">
            <a:extLst>
              <a:ext uri="{FF2B5EF4-FFF2-40B4-BE49-F238E27FC236}">
                <a16:creationId xmlns:a16="http://schemas.microsoft.com/office/drawing/2014/main" id="{8D47A0F5-9C26-42A3-A519-2006FF2FAD77}"/>
              </a:ext>
            </a:extLst>
          </p:cNvPr>
          <p:cNvPicPr>
            <a:picLocks noChangeAspect="1"/>
          </p:cNvPicPr>
          <p:nvPr/>
        </p:nvPicPr>
        <p:blipFill>
          <a:blip r:embed="rId7"/>
          <a:stretch>
            <a:fillRect/>
          </a:stretch>
        </p:blipFill>
        <p:spPr>
          <a:xfrm>
            <a:off x="5643840" y="2876649"/>
            <a:ext cx="1629716" cy="1005840"/>
          </a:xfrm>
          <a:prstGeom prst="rect">
            <a:avLst/>
          </a:prstGeom>
        </p:spPr>
      </p:pic>
    </p:spTree>
    <p:extLst>
      <p:ext uri="{BB962C8B-B14F-4D97-AF65-F5344CB8AC3E}">
        <p14:creationId xmlns:p14="http://schemas.microsoft.com/office/powerpoint/2010/main" val="2783656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64393" y="566930"/>
            <a:ext cx="10972800" cy="1143000"/>
          </a:xfrm>
        </p:spPr>
        <p:txBody>
          <a:bodyPr/>
          <a:lstStyle/>
          <a:p>
            <a:r>
              <a:rPr lang="en-US" b="1" dirty="0"/>
              <a:t>Website - </a:t>
            </a:r>
            <a:r>
              <a:rPr lang="en-US" b="1" u="sng" dirty="0"/>
              <a:t>www.echo-consortium.com</a:t>
            </a:r>
            <a:endParaRPr lang="en-ZA" b="1" u="sng"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153" r="2260"/>
          <a:stretch/>
        </p:blipFill>
        <p:spPr>
          <a:xfrm>
            <a:off x="2830259" y="1803059"/>
            <a:ext cx="6253185" cy="3191827"/>
          </a:xfrm>
          <a:prstGeom prst="rect">
            <a:avLst/>
          </a:prstGeom>
        </p:spPr>
      </p:pic>
      <p:sp>
        <p:nvSpPr>
          <p:cNvPr id="6" name="Title 3"/>
          <p:cNvSpPr txBox="1">
            <a:spLocks/>
          </p:cNvSpPr>
          <p:nvPr/>
        </p:nvSpPr>
        <p:spPr>
          <a:xfrm>
            <a:off x="0" y="5212889"/>
            <a:ext cx="12192000" cy="1143000"/>
          </a:xfrm>
          <a:prstGeom prst="rect">
            <a:avLst/>
          </a:prstGeom>
        </p:spPr>
        <p:txBody>
          <a:bodyPr vert="horz" lIns="0" rIns="0" bIns="0" anchor="b">
            <a:normAutofit fontScale="62500" lnSpcReduction="20000"/>
          </a:bodyPr>
          <a:lstStyle>
            <a:lvl1pPr algn="l" rtl="0" eaLnBrk="1" latinLnBrk="0" hangingPunct="1">
              <a:spcBef>
                <a:spcPct val="0"/>
              </a:spcBef>
              <a:buNone/>
              <a:defRPr kumimoji="0" sz="5000" b="0" kern="1200">
                <a:ln>
                  <a:noFill/>
                </a:ln>
                <a:solidFill>
                  <a:schemeClr val="tx2"/>
                </a:solidFill>
                <a:effectLst/>
                <a:latin typeface="Calibri Light" pitchFamily="34" charset="0"/>
                <a:ea typeface="+mj-ea"/>
                <a:cs typeface="+mj-cs"/>
              </a:defRPr>
            </a:lvl1pPr>
          </a:lstStyle>
          <a:p>
            <a:pPr algn="ctr"/>
            <a:r>
              <a:rPr lang="en-US" b="1" dirty="0" smtClean="0"/>
              <a:t>Results published </a:t>
            </a:r>
            <a:r>
              <a:rPr lang="en-US" b="1" i="1" dirty="0" smtClean="0"/>
              <a:t>The Lancet</a:t>
            </a:r>
            <a:r>
              <a:rPr lang="en-US" b="1" dirty="0" smtClean="0"/>
              <a:t> Online First: </a:t>
            </a:r>
          </a:p>
          <a:p>
            <a:pPr algn="ctr"/>
            <a:r>
              <a:rPr lang="en-GB" sz="4200" u="sng" dirty="0">
                <a:hlinkClick r:id="rId4"/>
              </a:rPr>
              <a:t>http://www.thelancet.com/journals/lancet/article/PIIS0140-6736(19)31288-7/fulltext</a:t>
            </a:r>
            <a:r>
              <a:rPr lang="en-GB" sz="4200" dirty="0"/>
              <a:t> </a:t>
            </a:r>
            <a:endParaRPr lang="en-US" sz="4200" dirty="0"/>
          </a:p>
          <a:p>
            <a:endParaRPr lang="en-ZA" b="1" u="sng" dirty="0"/>
          </a:p>
        </p:txBody>
      </p:sp>
    </p:spTree>
    <p:extLst>
      <p:ext uri="{BB962C8B-B14F-4D97-AF65-F5344CB8AC3E}">
        <p14:creationId xmlns:p14="http://schemas.microsoft.com/office/powerpoint/2010/main" val="3128241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1F6CD1-E1EB-0A4D-9DEC-B8F8713DEAD9}"/>
              </a:ext>
            </a:extLst>
          </p:cNvPr>
          <p:cNvSpPr>
            <a:spLocks noGrp="1"/>
          </p:cNvSpPr>
          <p:nvPr>
            <p:ph idx="1"/>
          </p:nvPr>
        </p:nvSpPr>
        <p:spPr>
          <a:xfrm>
            <a:off x="609600" y="1996036"/>
            <a:ext cx="11307878" cy="4389120"/>
          </a:xfrm>
        </p:spPr>
        <p:txBody>
          <a:bodyPr>
            <a:normAutofit/>
          </a:bodyPr>
          <a:lstStyle/>
          <a:p>
            <a:r>
              <a:rPr lang="en-US" dirty="0"/>
              <a:t>Women represent over half of the 37 million persons currently living with HIV; nearly 600,000 new HIV infections occur yearly among adolescent girls and women in Africa. </a:t>
            </a:r>
          </a:p>
          <a:p>
            <a:endParaRPr lang="en-GB" sz="1200" dirty="0"/>
          </a:p>
          <a:p>
            <a:r>
              <a:rPr lang="en-GB" dirty="0"/>
              <a:t>Modern contraceptive methods are used by &gt;700 million women worldwide, including &gt;58 million African women.</a:t>
            </a:r>
            <a:endParaRPr lang="en-GB" baseline="30000" dirty="0"/>
          </a:p>
          <a:p>
            <a:endParaRPr lang="en-GB" sz="1200" dirty="0"/>
          </a:p>
          <a:p>
            <a:r>
              <a:rPr lang="en-GB" dirty="0"/>
              <a:t>Use of these methods </a:t>
            </a:r>
            <a:r>
              <a:rPr lang="en-US" dirty="0"/>
              <a:t>substantially improves the health of women and children by averting unintended pregnancy and sequelae and contributes to women’s empowerment and to economic and social development</a:t>
            </a:r>
            <a:r>
              <a:rPr lang="en-GB" dirty="0"/>
              <a:t>.</a:t>
            </a:r>
            <a:endParaRPr lang="en-US" sz="2400" dirty="0"/>
          </a:p>
          <a:p>
            <a:endParaRPr lang="en-US" dirty="0"/>
          </a:p>
        </p:txBody>
      </p:sp>
      <p:sp>
        <p:nvSpPr>
          <p:cNvPr id="3" name="Title 2">
            <a:extLst>
              <a:ext uri="{FF2B5EF4-FFF2-40B4-BE49-F238E27FC236}">
                <a16:creationId xmlns:a16="http://schemas.microsoft.com/office/drawing/2014/main" id="{C578D200-7999-D140-9F59-BAA91B995867}"/>
              </a:ext>
            </a:extLst>
          </p:cNvPr>
          <p:cNvSpPr>
            <a:spLocks noGrp="1"/>
          </p:cNvSpPr>
          <p:nvPr>
            <p:ph type="title"/>
          </p:nvPr>
        </p:nvSpPr>
        <p:spPr/>
        <p:txBody>
          <a:bodyPr/>
          <a:lstStyle/>
          <a:p>
            <a:r>
              <a:rPr lang="en-US" dirty="0"/>
              <a:t>Context </a:t>
            </a:r>
          </a:p>
        </p:txBody>
      </p:sp>
    </p:spTree>
    <p:extLst>
      <p:ext uri="{BB962C8B-B14F-4D97-AF65-F5344CB8AC3E}">
        <p14:creationId xmlns:p14="http://schemas.microsoft.com/office/powerpoint/2010/main" val="250425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D436B5-DBE3-9041-B55A-869DC4FA5469}"/>
              </a:ext>
            </a:extLst>
          </p:cNvPr>
          <p:cNvSpPr>
            <a:spLocks noGrp="1"/>
          </p:cNvSpPr>
          <p:nvPr>
            <p:ph idx="1"/>
          </p:nvPr>
        </p:nvSpPr>
        <p:spPr>
          <a:xfrm>
            <a:off x="767048" y="1820422"/>
            <a:ext cx="4731463" cy="4816547"/>
          </a:xfrm>
        </p:spPr>
        <p:txBody>
          <a:bodyPr>
            <a:normAutofit fontScale="85000" lnSpcReduction="10000"/>
          </a:bodyPr>
          <a:lstStyle/>
          <a:p>
            <a:r>
              <a:rPr lang="en-US" sz="2400" kern="1400" dirty="0">
                <a:cs typeface="Arial" panose="020B0604020202020204" pitchFamily="34" charset="0"/>
              </a:rPr>
              <a:t>30 </a:t>
            </a:r>
            <a:r>
              <a:rPr lang="en-US" dirty="0">
                <a:cs typeface="Arial" panose="020B0604020202020204" pitchFamily="34" charset="0"/>
              </a:rPr>
              <a:t>years of epidemiologic and laboratory studies have tried to determine whether there is truly increased risk of HIV acquisition associated with use of hormonal contraception. </a:t>
            </a:r>
          </a:p>
          <a:p>
            <a:endParaRPr lang="en-US" sz="1300" dirty="0">
              <a:cs typeface="Arial" panose="020B0604020202020204" pitchFamily="34" charset="0"/>
            </a:endParaRPr>
          </a:p>
          <a:p>
            <a:r>
              <a:rPr lang="en-ZA" dirty="0"/>
              <a:t>Some studies showed that progestin-only </a:t>
            </a:r>
            <a:r>
              <a:rPr lang="en-ZA" dirty="0" err="1"/>
              <a:t>injectables</a:t>
            </a:r>
            <a:r>
              <a:rPr lang="en-ZA" dirty="0"/>
              <a:t>, particularly the intramuscular injectable depot medroxyprogesterone acetate (DMPA-IM), were linked to increased HIV risk, but other studies did not show this result.</a:t>
            </a:r>
          </a:p>
          <a:p>
            <a:pPr lvl="1"/>
            <a:r>
              <a:rPr lang="en-ZA" dirty="0" smtClean="0"/>
              <a:t>Some studies showed a doubling of HIV risk; in </a:t>
            </a:r>
            <a:r>
              <a:rPr lang="en-ZA" dirty="0"/>
              <a:t>meta-analyses, the magnitude </a:t>
            </a:r>
            <a:r>
              <a:rPr lang="en-ZA" dirty="0" smtClean="0"/>
              <a:t>was </a:t>
            </a:r>
            <a:r>
              <a:rPr lang="en-ZA" dirty="0"/>
              <a:t>approximately 40-50% </a:t>
            </a:r>
            <a:r>
              <a:rPr lang="en-ZA" sz="1700" dirty="0"/>
              <a:t>(i.e., hazard ratios of 1.4-1.5)</a:t>
            </a:r>
          </a:p>
          <a:p>
            <a:endParaRPr lang="en-ZA" sz="1300" dirty="0"/>
          </a:p>
          <a:p>
            <a:endParaRPr lang="en-GB" sz="2400" kern="1400" dirty="0">
              <a:cs typeface="Arial" panose="020B0604020202020204" pitchFamily="34" charset="0"/>
            </a:endParaRPr>
          </a:p>
          <a:p>
            <a:endParaRPr lang="en-GB" sz="2400" kern="1400" dirty="0">
              <a:cs typeface="Arial" panose="020B0604020202020204" pitchFamily="34" charset="0"/>
            </a:endParaRPr>
          </a:p>
          <a:p>
            <a:endParaRPr lang="en-US" dirty="0"/>
          </a:p>
        </p:txBody>
      </p:sp>
      <p:sp>
        <p:nvSpPr>
          <p:cNvPr id="3" name="Title 2">
            <a:extLst>
              <a:ext uri="{FF2B5EF4-FFF2-40B4-BE49-F238E27FC236}">
                <a16:creationId xmlns:a16="http://schemas.microsoft.com/office/drawing/2014/main" id="{903DDFE0-A039-844D-99DB-BAF2D2EDE609}"/>
              </a:ext>
            </a:extLst>
          </p:cNvPr>
          <p:cNvSpPr>
            <a:spLocks noGrp="1"/>
          </p:cNvSpPr>
          <p:nvPr>
            <p:ph type="title"/>
          </p:nvPr>
        </p:nvSpPr>
        <p:spPr/>
        <p:txBody>
          <a:bodyPr>
            <a:noAutofit/>
          </a:bodyPr>
          <a:lstStyle/>
          <a:p>
            <a:r>
              <a:rPr lang="en-US" sz="5000" dirty="0"/>
              <a:t>Prior evidence </a:t>
            </a:r>
          </a:p>
        </p:txBody>
      </p:sp>
      <p:pic>
        <p:nvPicPr>
          <p:cNvPr id="4" name="Picture 3"/>
          <p:cNvPicPr>
            <a:picLocks noChangeAspect="1"/>
          </p:cNvPicPr>
          <p:nvPr/>
        </p:nvPicPr>
        <p:blipFill>
          <a:blip r:embed="rId3"/>
          <a:stretch>
            <a:fillRect/>
          </a:stretch>
        </p:blipFill>
        <p:spPr>
          <a:xfrm>
            <a:off x="6112148" y="2126817"/>
            <a:ext cx="5724916" cy="3535195"/>
          </a:xfrm>
          <a:prstGeom prst="rect">
            <a:avLst/>
          </a:prstGeom>
        </p:spPr>
      </p:pic>
      <p:sp>
        <p:nvSpPr>
          <p:cNvPr id="5" name="TextBox 1"/>
          <p:cNvSpPr txBox="1"/>
          <p:nvPr/>
        </p:nvSpPr>
        <p:spPr>
          <a:xfrm>
            <a:off x="7822481" y="6519110"/>
            <a:ext cx="4369519" cy="2998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a:ea typeface="+mn-ea"/>
                <a:cs typeface="+mn-cs"/>
              </a:rPr>
              <a:t>Sourc</a:t>
            </a:r>
            <a:r>
              <a:rPr kumimoji="0" lang="en-US" sz="1100" b="0" i="1" u="none" strike="noStrike" kern="1200" cap="none" spc="0" normalizeH="0" baseline="0" noProof="0" dirty="0">
                <a:ln>
                  <a:noFill/>
                </a:ln>
                <a:effectLst/>
                <a:uLnTx/>
                <a:uFillTx/>
                <a:latin typeface="Calibri"/>
                <a:ea typeface="+mn-ea"/>
                <a:cs typeface="+mn-cs"/>
              </a:rPr>
              <a:t>e</a:t>
            </a:r>
            <a:r>
              <a:rPr kumimoji="0" lang="en-US" sz="1100" b="1" i="1" u="none" strike="noStrike" kern="1200" cap="none" spc="0" normalizeH="0" baseline="0" noProof="0" dirty="0">
                <a:ln>
                  <a:noFill/>
                </a:ln>
                <a:effectLst/>
                <a:uLnTx/>
                <a:uFillTx/>
                <a:latin typeface="Calibri"/>
                <a:ea typeface="+mn-ea"/>
                <a:cs typeface="+mn-cs"/>
              </a:rPr>
              <a:t>: </a:t>
            </a:r>
            <a:r>
              <a:rPr lang="en-US" i="1" dirty="0">
                <a:latin typeface="Calibri"/>
              </a:rPr>
              <a:t>Polis</a:t>
            </a:r>
            <a:r>
              <a:rPr kumimoji="0" lang="en-US" sz="1100" i="1" u="none" strike="noStrike" kern="1200" cap="none" spc="0" normalizeH="0" noProof="0" dirty="0">
                <a:ln>
                  <a:noFill/>
                </a:ln>
                <a:effectLst/>
                <a:uLnTx/>
                <a:uFillTx/>
                <a:latin typeface="Calibri"/>
                <a:ea typeface="+mn-ea"/>
                <a:cs typeface="+mn-cs"/>
              </a:rPr>
              <a:t> et al., AIDS 2016</a:t>
            </a:r>
            <a:endParaRPr kumimoji="0" lang="en-US" sz="1100" i="1" u="none" strike="noStrike" kern="1200" cap="none" spc="0" normalizeH="0" baseline="0" noProof="0" dirty="0">
              <a:ln>
                <a:noFill/>
              </a:ln>
              <a:effectLst/>
              <a:uLnTx/>
              <a:uFillTx/>
              <a:latin typeface="Calibri"/>
              <a:ea typeface="+mn-ea"/>
              <a:cs typeface="+mn-cs"/>
            </a:endParaRPr>
          </a:p>
        </p:txBody>
      </p:sp>
    </p:spTree>
    <p:extLst>
      <p:ext uri="{BB962C8B-B14F-4D97-AF65-F5344CB8AC3E}">
        <p14:creationId xmlns:p14="http://schemas.microsoft.com/office/powerpoint/2010/main" val="846571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ZA" sz="5000" dirty="0"/>
              <a:t>Women’s right to know</a:t>
            </a:r>
          </a:p>
        </p:txBody>
      </p:sp>
      <p:sp>
        <p:nvSpPr>
          <p:cNvPr id="3" name="Content Placeholder 2"/>
          <p:cNvSpPr>
            <a:spLocks noGrp="1"/>
          </p:cNvSpPr>
          <p:nvPr>
            <p:ph idx="1"/>
          </p:nvPr>
        </p:nvSpPr>
        <p:spPr/>
        <p:txBody>
          <a:bodyPr/>
          <a:lstStyle/>
          <a:p>
            <a:r>
              <a:rPr lang="en-ZA" dirty="0"/>
              <a:t>Women need to know whether certain contraceptives increase their chances of getting </a:t>
            </a:r>
            <a:r>
              <a:rPr lang="en-ZA" dirty="0" smtClean="0"/>
              <a:t>HIV. This </a:t>
            </a:r>
            <a:r>
              <a:rPr lang="en-ZA" dirty="0"/>
              <a:t>information will help them make informed choices about which contraceptive they want to use and which HIV prevention methods they need.</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2606" y="2838706"/>
            <a:ext cx="3450803" cy="2300535"/>
          </a:xfrm>
          <a:prstGeom prst="rect">
            <a:avLst/>
          </a:prstGeom>
        </p:spPr>
      </p:pic>
      <p:sp>
        <p:nvSpPr>
          <p:cNvPr id="2" name="Rectangle 1"/>
          <p:cNvSpPr/>
          <p:nvPr/>
        </p:nvSpPr>
        <p:spPr>
          <a:xfrm>
            <a:off x="3048000" y="5287416"/>
            <a:ext cx="6059666" cy="1200329"/>
          </a:xfrm>
          <a:prstGeom prst="rect">
            <a:avLst/>
          </a:prstGeom>
        </p:spPr>
        <p:txBody>
          <a:bodyPr wrap="square">
            <a:spAutoFit/>
          </a:bodyPr>
          <a:lstStyle/>
          <a:p>
            <a:pPr algn="ctr"/>
            <a:r>
              <a:rPr lang="en-US" b="1" dirty="0"/>
              <a:t>A </a:t>
            </a:r>
            <a:r>
              <a:rPr lang="en-US" b="1" dirty="0" err="1"/>
              <a:t>randomised</a:t>
            </a:r>
            <a:r>
              <a:rPr lang="en-US" b="1" dirty="0"/>
              <a:t> trial provides the highest quality evidence to enable women to make fully informed choices, inform clear counselling messages for clinicians, and offer guidance for policymakers and programs. </a:t>
            </a:r>
          </a:p>
        </p:txBody>
      </p:sp>
    </p:spTree>
    <p:extLst>
      <p:ext uri="{BB962C8B-B14F-4D97-AF65-F5344CB8AC3E}">
        <p14:creationId xmlns:p14="http://schemas.microsoft.com/office/powerpoint/2010/main" val="173414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r="-4000"/>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2095500" y="1499616"/>
            <a:ext cx="8229600" cy="85725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endParaRPr>
          </a:p>
        </p:txBody>
      </p:sp>
      <p:sp>
        <p:nvSpPr>
          <p:cNvPr id="8" name="Title 2"/>
          <p:cNvSpPr txBox="1">
            <a:spLocks/>
          </p:cNvSpPr>
          <p:nvPr/>
        </p:nvSpPr>
        <p:spPr>
          <a:xfrm>
            <a:off x="1992315" y="424553"/>
            <a:ext cx="8299847" cy="971550"/>
          </a:xfrm>
          <a:prstGeom prst="rect">
            <a:avLst/>
          </a:prstGeom>
          <a:solidFill>
            <a:schemeClr val="bg1">
              <a:alpha val="0"/>
            </a:schemeClr>
          </a:solidFill>
        </p:spPr>
        <p:txBody>
          <a:bodyPr vert="horz" lIns="216000" rIns="24300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prstClr val="white"/>
                </a:solidFill>
                <a:effectLst/>
                <a:uLnTx/>
                <a:uFillTx/>
                <a:latin typeface="Calibri Light" panose="020F0302020204030204" pitchFamily="34" charset="0"/>
                <a:ea typeface="+mj-ea"/>
                <a:cs typeface="Calibri Light" panose="020F0302020204030204" pitchFamily="34" charset="0"/>
              </a:rPr>
              <a:t>What was ECHO?</a:t>
            </a:r>
            <a:endParaRPr kumimoji="0" lang="en-GB" sz="5400" b="1" i="0" u="none" strike="noStrike" kern="1200" cap="none" spc="0" normalizeH="0" baseline="0" noProof="0" dirty="0">
              <a:ln>
                <a:noFill/>
              </a:ln>
              <a:solidFill>
                <a:prstClr val="white"/>
              </a:solidFill>
              <a:effectLst/>
              <a:uLnTx/>
              <a:uFillTx/>
              <a:latin typeface="Calibri Light" panose="020F0302020204030204" pitchFamily="34" charset="0"/>
              <a:ea typeface="+mj-ea"/>
              <a:cs typeface="Calibri Light" panose="020F0302020204030204" pitchFamily="34" charset="0"/>
            </a:endParaRPr>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74755" y="6151421"/>
            <a:ext cx="1134950" cy="502663"/>
          </a:xfrm>
          <a:prstGeom prst="rect">
            <a:avLst/>
          </a:prstGeom>
        </p:spPr>
      </p:pic>
    </p:spTree>
    <p:extLst>
      <p:ext uri="{BB962C8B-B14F-4D97-AF65-F5344CB8AC3E}">
        <p14:creationId xmlns:p14="http://schemas.microsoft.com/office/powerpoint/2010/main" val="159440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D436B5-DBE3-9041-B55A-869DC4FA5469}"/>
              </a:ext>
            </a:extLst>
          </p:cNvPr>
          <p:cNvSpPr>
            <a:spLocks noGrp="1"/>
          </p:cNvSpPr>
          <p:nvPr>
            <p:ph idx="1"/>
          </p:nvPr>
        </p:nvSpPr>
        <p:spPr>
          <a:xfrm>
            <a:off x="609600" y="1935480"/>
            <a:ext cx="7722945" cy="4389120"/>
          </a:xfrm>
        </p:spPr>
        <p:txBody>
          <a:bodyPr>
            <a:normAutofit fontScale="77500" lnSpcReduction="20000"/>
          </a:bodyPr>
          <a:lstStyle/>
          <a:p>
            <a:r>
              <a:rPr lang="en-GB" sz="2400" kern="1400" dirty="0">
                <a:cs typeface="Arial" panose="020B0604020202020204" pitchFamily="34" charset="0"/>
              </a:rPr>
              <a:t>ECHO was a </a:t>
            </a:r>
            <a:r>
              <a:rPr lang="en-GB" sz="2400" kern="1400" dirty="0" smtClean="0">
                <a:cs typeface="Arial" panose="020B0604020202020204" pitchFamily="34" charset="0"/>
              </a:rPr>
              <a:t>multicentre</a:t>
            </a:r>
            <a:r>
              <a:rPr lang="en-GB" sz="2400" kern="1400" dirty="0">
                <a:cs typeface="Arial" panose="020B0604020202020204" pitchFamily="34" charset="0"/>
              </a:rPr>
              <a:t>, </a:t>
            </a:r>
            <a:r>
              <a:rPr lang="en-GB" sz="2400" kern="1400" dirty="0" smtClean="0">
                <a:cs typeface="Arial" panose="020B0604020202020204" pitchFamily="34" charset="0"/>
              </a:rPr>
              <a:t>open-label</a:t>
            </a:r>
            <a:r>
              <a:rPr lang="en-GB" sz="2400" kern="1400" dirty="0">
                <a:cs typeface="Arial" panose="020B0604020202020204" pitchFamily="34" charset="0"/>
              </a:rPr>
              <a:t>, randomised clinical trial comparing HIV incidence and contraceptive benefits in women </a:t>
            </a:r>
            <a:r>
              <a:rPr lang="en-GB" sz="2400" kern="1400" dirty="0" smtClean="0">
                <a:cs typeface="Arial" panose="020B0604020202020204" pitchFamily="34" charset="0"/>
              </a:rPr>
              <a:t>living in areas of high HIV incidence and using </a:t>
            </a:r>
            <a:r>
              <a:rPr lang="en-GB" sz="2400" kern="1400" dirty="0">
                <a:cs typeface="Arial" panose="020B0604020202020204" pitchFamily="34" charset="0"/>
              </a:rPr>
              <a:t>one of three highly-effective, licensed contraceptive methods: </a:t>
            </a:r>
            <a:endParaRPr lang="en-GB" sz="2400" kern="1400" dirty="0" smtClean="0">
              <a:cs typeface="Arial" panose="020B0604020202020204" pitchFamily="34" charset="0"/>
            </a:endParaRPr>
          </a:p>
          <a:p>
            <a:pPr lvl="1"/>
            <a:r>
              <a:rPr lang="en-GB" sz="2200" kern="1400" dirty="0" smtClean="0">
                <a:cs typeface="Arial" panose="020B0604020202020204" pitchFamily="34" charset="0"/>
              </a:rPr>
              <a:t>intramuscularly-delivered </a:t>
            </a:r>
            <a:r>
              <a:rPr lang="en-GB" sz="2200" kern="1400" dirty="0">
                <a:cs typeface="Arial" panose="020B0604020202020204" pitchFamily="34" charset="0"/>
              </a:rPr>
              <a:t>depot medroxyprogesterone acetate (</a:t>
            </a:r>
            <a:r>
              <a:rPr lang="en-GB" sz="2200" kern="1400" dirty="0" smtClean="0">
                <a:cs typeface="Arial" panose="020B0604020202020204" pitchFamily="34" charset="0"/>
              </a:rPr>
              <a:t>DMPA-IM)</a:t>
            </a:r>
          </a:p>
          <a:p>
            <a:pPr lvl="1"/>
            <a:r>
              <a:rPr lang="en-GB" sz="2200" kern="1400" dirty="0" smtClean="0">
                <a:cs typeface="Arial" panose="020B0604020202020204" pitchFamily="34" charset="0"/>
              </a:rPr>
              <a:t>a </a:t>
            </a:r>
            <a:r>
              <a:rPr lang="en-GB" sz="2200" kern="1400" dirty="0">
                <a:cs typeface="Arial" panose="020B0604020202020204" pitchFamily="34" charset="0"/>
              </a:rPr>
              <a:t>copper intrauterine </a:t>
            </a:r>
            <a:r>
              <a:rPr lang="en-GB" sz="2200" kern="1400" dirty="0" smtClean="0">
                <a:cs typeface="Arial" panose="020B0604020202020204" pitchFamily="34" charset="0"/>
              </a:rPr>
              <a:t>device </a:t>
            </a:r>
            <a:r>
              <a:rPr lang="en-GB" sz="2200" kern="1400" dirty="0">
                <a:cs typeface="Arial" panose="020B0604020202020204" pitchFamily="34" charset="0"/>
              </a:rPr>
              <a:t>(</a:t>
            </a:r>
            <a:r>
              <a:rPr lang="en-GB" sz="2200" kern="1400" dirty="0" smtClean="0">
                <a:cs typeface="Arial" panose="020B0604020202020204" pitchFamily="34" charset="0"/>
              </a:rPr>
              <a:t>IUD)</a:t>
            </a:r>
          </a:p>
          <a:p>
            <a:pPr lvl="1"/>
            <a:r>
              <a:rPr lang="en-GB" sz="2200" kern="1400" dirty="0" smtClean="0">
                <a:cs typeface="Arial" panose="020B0604020202020204" pitchFamily="34" charset="0"/>
              </a:rPr>
              <a:t>and a </a:t>
            </a:r>
            <a:r>
              <a:rPr lang="en-GB" sz="2200" kern="1400" dirty="0" err="1">
                <a:cs typeface="Arial" panose="020B0604020202020204" pitchFamily="34" charset="0"/>
              </a:rPr>
              <a:t>levonorgestrel</a:t>
            </a:r>
            <a:r>
              <a:rPr lang="en-GB" sz="2200" kern="1400" dirty="0">
                <a:cs typeface="Arial" panose="020B0604020202020204" pitchFamily="34" charset="0"/>
              </a:rPr>
              <a:t> (LNG) </a:t>
            </a:r>
            <a:r>
              <a:rPr lang="en-GB" sz="2200" kern="1400" dirty="0" smtClean="0">
                <a:cs typeface="Arial" panose="020B0604020202020204" pitchFamily="34" charset="0"/>
              </a:rPr>
              <a:t>implant</a:t>
            </a:r>
          </a:p>
          <a:p>
            <a:pPr lvl="1"/>
            <a:endParaRPr lang="en-GB" sz="1500" kern="1400" dirty="0">
              <a:cs typeface="Arial" panose="020B0604020202020204" pitchFamily="34" charset="0"/>
            </a:endParaRPr>
          </a:p>
          <a:p>
            <a:r>
              <a:rPr lang="en-US" b="1" dirty="0"/>
              <a:t>The primary objective was to </a:t>
            </a:r>
            <a:r>
              <a:rPr lang="en-GB" b="1" dirty="0"/>
              <a:t>compare HIV incidence among women randomised to </a:t>
            </a:r>
            <a:r>
              <a:rPr lang="en-US" b="1" dirty="0"/>
              <a:t>DMPA-IM, a copper IUD, or an LNG implant.</a:t>
            </a:r>
            <a:endParaRPr lang="en-US" b="1" baseline="30000" dirty="0"/>
          </a:p>
          <a:p>
            <a:endParaRPr lang="en-US" sz="1700" dirty="0"/>
          </a:p>
          <a:p>
            <a:r>
              <a:rPr lang="en-US" dirty="0"/>
              <a:t>Secondary objectives included comparison by </a:t>
            </a:r>
            <a:r>
              <a:rPr lang="en-GB" dirty="0"/>
              <a:t>randomised</a:t>
            </a:r>
            <a:r>
              <a:rPr lang="en-US" dirty="0"/>
              <a:t> method of rates of pregnancy, contraceptive method continuation, and serious adverse events and adverse events leading to method discontinuation. </a:t>
            </a:r>
          </a:p>
          <a:p>
            <a:endParaRPr lang="en-US" sz="1700" dirty="0"/>
          </a:p>
          <a:p>
            <a:r>
              <a:rPr lang="en-US" dirty="0"/>
              <a:t>The trial began in December 2015 and concluded in October 2018.</a:t>
            </a:r>
            <a:endParaRPr lang="en-US" baseline="30000" dirty="0"/>
          </a:p>
          <a:p>
            <a:pPr lvl="1"/>
            <a:endParaRPr lang="en-GB" sz="2200" kern="1400" dirty="0">
              <a:cs typeface="Arial" panose="020B0604020202020204" pitchFamily="34" charset="0"/>
            </a:endParaRPr>
          </a:p>
          <a:p>
            <a:endParaRPr lang="en-US" sz="2400" kern="1400" dirty="0" smtClean="0">
              <a:cs typeface="Arial" panose="020B0604020202020204" pitchFamily="34" charset="0"/>
            </a:endParaRPr>
          </a:p>
          <a:p>
            <a:endParaRPr lang="en-US" sz="2400" kern="1400" dirty="0">
              <a:cs typeface="Arial" panose="020B0604020202020204" pitchFamily="34" charset="0"/>
            </a:endParaRPr>
          </a:p>
          <a:p>
            <a:endParaRPr lang="en-ZA" sz="2400" kern="1400" dirty="0">
              <a:cs typeface="Arial" panose="020B0604020202020204" pitchFamily="34" charset="0"/>
            </a:endParaRPr>
          </a:p>
          <a:p>
            <a:endParaRPr lang="en-US" dirty="0"/>
          </a:p>
        </p:txBody>
      </p:sp>
      <p:sp>
        <p:nvSpPr>
          <p:cNvPr id="3" name="Title 2">
            <a:extLst>
              <a:ext uri="{FF2B5EF4-FFF2-40B4-BE49-F238E27FC236}">
                <a16:creationId xmlns:a16="http://schemas.microsoft.com/office/drawing/2014/main" id="{903DDFE0-A039-844D-99DB-BAF2D2EDE609}"/>
              </a:ext>
            </a:extLst>
          </p:cNvPr>
          <p:cNvSpPr>
            <a:spLocks noGrp="1"/>
          </p:cNvSpPr>
          <p:nvPr>
            <p:ph type="title"/>
          </p:nvPr>
        </p:nvSpPr>
        <p:spPr/>
        <p:txBody>
          <a:bodyPr/>
          <a:lstStyle/>
          <a:p>
            <a:r>
              <a:rPr lang="en-US" dirty="0" smtClean="0"/>
              <a:t>ECHO</a:t>
            </a:r>
            <a:endParaRPr lang="en-US" dirty="0"/>
          </a:p>
        </p:txBody>
      </p:sp>
      <p:pic>
        <p:nvPicPr>
          <p:cNvPr id="6" name="Picture 5">
            <a:extLst>
              <a:ext uri="{FF2B5EF4-FFF2-40B4-BE49-F238E27FC236}">
                <a16:creationId xmlns:a16="http://schemas.microsoft.com/office/drawing/2014/main" id="{F3359AB5-0251-8743-B45F-19545EF8EF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8985" y="3100482"/>
            <a:ext cx="3506854" cy="1861094"/>
          </a:xfrm>
          <a:prstGeom prst="rect">
            <a:avLst/>
          </a:prstGeom>
        </p:spPr>
      </p:pic>
    </p:spTree>
    <p:extLst>
      <p:ext uri="{BB962C8B-B14F-4D97-AF65-F5344CB8AC3E}">
        <p14:creationId xmlns:p14="http://schemas.microsoft.com/office/powerpoint/2010/main" val="305893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7613" y="453315"/>
            <a:ext cx="10972800" cy="1143000"/>
          </a:xfrm>
        </p:spPr>
        <p:txBody>
          <a:bodyPr/>
          <a:lstStyle/>
          <a:p>
            <a:r>
              <a:rPr lang="en-US" dirty="0" smtClean="0"/>
              <a:t>Contraceptive methods rationale</a:t>
            </a:r>
            <a:endParaRPr lang="en-US" dirty="0"/>
          </a:p>
        </p:txBody>
      </p:sp>
      <p:sp>
        <p:nvSpPr>
          <p:cNvPr id="7" name="Content Placeholder 6"/>
          <p:cNvSpPr>
            <a:spLocks noGrp="1"/>
          </p:cNvSpPr>
          <p:nvPr>
            <p:ph idx="1"/>
          </p:nvPr>
        </p:nvSpPr>
        <p:spPr>
          <a:xfrm>
            <a:off x="2608410" y="1801822"/>
            <a:ext cx="9127399" cy="4695867"/>
          </a:xfrm>
        </p:spPr>
        <p:txBody>
          <a:bodyPr>
            <a:normAutofit lnSpcReduction="10000"/>
          </a:bodyPr>
          <a:lstStyle/>
          <a:p>
            <a:r>
              <a:rPr lang="en-US" b="1" dirty="0"/>
              <a:t>DMPA-IM </a:t>
            </a:r>
            <a:r>
              <a:rPr lang="en-US" dirty="0"/>
              <a:t>was included in the trial because it is the contraceptive that observational data suggested could increase HIV susceptibility and is commonly used in many African settings that have high HIV prevalence. </a:t>
            </a:r>
          </a:p>
          <a:p>
            <a:endParaRPr lang="en-GB" sz="1200" dirty="0" smtClean="0"/>
          </a:p>
          <a:p>
            <a:r>
              <a:rPr lang="en-GB" dirty="0" smtClean="0"/>
              <a:t>We </a:t>
            </a:r>
            <a:r>
              <a:rPr lang="en-GB" dirty="0"/>
              <a:t>included the </a:t>
            </a:r>
            <a:r>
              <a:rPr lang="en-GB" b="1" dirty="0"/>
              <a:t>copper IUD </a:t>
            </a:r>
            <a:r>
              <a:rPr lang="en-GB" dirty="0"/>
              <a:t>to have a highly-effective non-hormonal comparator. </a:t>
            </a:r>
            <a:endParaRPr lang="en-US" dirty="0"/>
          </a:p>
          <a:p>
            <a:endParaRPr lang="en-US" sz="1200" dirty="0" smtClean="0"/>
          </a:p>
          <a:p>
            <a:r>
              <a:rPr lang="en-US" dirty="0" smtClean="0"/>
              <a:t>The </a:t>
            </a:r>
            <a:r>
              <a:rPr lang="en-US" b="1" dirty="0"/>
              <a:t>LNG implant </a:t>
            </a:r>
            <a:r>
              <a:rPr lang="en-US" dirty="0" smtClean="0"/>
              <a:t>was included to represent another progestin-based contraceptive and because use </a:t>
            </a:r>
            <a:r>
              <a:rPr lang="en-US" dirty="0"/>
              <a:t>of long-acting reversible </a:t>
            </a:r>
            <a:r>
              <a:rPr lang="en-US" dirty="0" smtClean="0"/>
              <a:t>methods like implants is </a:t>
            </a:r>
            <a:r>
              <a:rPr lang="en-US" dirty="0"/>
              <a:t>rapidly increasing in </a:t>
            </a:r>
            <a:r>
              <a:rPr lang="en-US" dirty="0" smtClean="0"/>
              <a:t>Africa</a:t>
            </a:r>
            <a:r>
              <a:rPr lang="en-GB" dirty="0" smtClean="0"/>
              <a:t>. LNG is also a part of many oral contraceptive pills and multipurpose prevention technologies in development. </a:t>
            </a:r>
          </a:p>
        </p:txBody>
      </p:sp>
      <p:grpSp>
        <p:nvGrpSpPr>
          <p:cNvPr id="2" name="Group 1"/>
          <p:cNvGrpSpPr/>
          <p:nvPr/>
        </p:nvGrpSpPr>
        <p:grpSpPr>
          <a:xfrm>
            <a:off x="677813" y="1663568"/>
            <a:ext cx="1604398" cy="1665704"/>
            <a:chOff x="2024615" y="3104282"/>
            <a:chExt cx="2522659" cy="2510565"/>
          </a:xfrm>
        </p:grpSpPr>
        <p:pic>
          <p:nvPicPr>
            <p:cNvPr id="8" name="Content Placeholder 9">
              <a:extLst>
                <a:ext uri="{FF2B5EF4-FFF2-40B4-BE49-F238E27FC236}">
                  <a16:creationId xmlns:a16="http://schemas.microsoft.com/office/drawing/2014/main" id="{A5BF864A-0A58-4BF6-807E-D6856B728A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4616" y="3104282"/>
              <a:ext cx="2522658" cy="1980347"/>
            </a:xfrm>
            <a:prstGeom prst="rect">
              <a:avLst/>
            </a:prstGeom>
          </p:spPr>
        </p:pic>
        <p:sp>
          <p:nvSpPr>
            <p:cNvPr id="9" name="TextBox 8">
              <a:extLst>
                <a:ext uri="{FF2B5EF4-FFF2-40B4-BE49-F238E27FC236}">
                  <a16:creationId xmlns:a16="http://schemas.microsoft.com/office/drawing/2014/main" id="{DD8D59A7-1228-4C67-A0AF-9235317B1418}"/>
                </a:ext>
              </a:extLst>
            </p:cNvPr>
            <p:cNvSpPr txBox="1"/>
            <p:nvPr/>
          </p:nvSpPr>
          <p:spPr>
            <a:xfrm>
              <a:off x="2024615" y="5074511"/>
              <a:ext cx="2518685" cy="540336"/>
            </a:xfrm>
            <a:prstGeom prst="rect">
              <a:avLst/>
            </a:prstGeom>
            <a:solidFill>
              <a:schemeClr val="accent3">
                <a:lumMod val="50000"/>
              </a:schemeClr>
            </a:solidFill>
            <a:ln>
              <a:solidFill>
                <a:schemeClr val="accent3">
                  <a:lumMod val="50000"/>
                </a:schemeClr>
              </a:solidFill>
            </a:ln>
          </p:spPr>
          <p:txBody>
            <a:bodyPr wrap="square" rtlCol="0">
              <a:spAutoFit/>
            </a:bodyPr>
            <a:lstStyle/>
            <a:p>
              <a:pPr algn="ctr" defTabSz="685800"/>
              <a:r>
                <a:rPr lang="en-ZA" sz="2000" dirty="0">
                  <a:solidFill>
                    <a:prstClr val="white"/>
                  </a:solidFill>
                  <a:latin typeface="Calibri"/>
                </a:rPr>
                <a:t>DMPA-IM</a:t>
              </a:r>
            </a:p>
          </p:txBody>
        </p:sp>
      </p:grpSp>
      <p:grpSp>
        <p:nvGrpSpPr>
          <p:cNvPr id="5" name="Group 4"/>
          <p:cNvGrpSpPr/>
          <p:nvPr/>
        </p:nvGrpSpPr>
        <p:grpSpPr>
          <a:xfrm>
            <a:off x="677055" y="5072914"/>
            <a:ext cx="1603389" cy="1616739"/>
            <a:chOff x="7644726" y="3108290"/>
            <a:chExt cx="2522659" cy="2476384"/>
          </a:xfrm>
        </p:grpSpPr>
        <p:sp>
          <p:nvSpPr>
            <p:cNvPr id="11" name="TextBox 10">
              <a:extLst>
                <a:ext uri="{FF2B5EF4-FFF2-40B4-BE49-F238E27FC236}">
                  <a16:creationId xmlns:a16="http://schemas.microsoft.com/office/drawing/2014/main" id="{D92971FB-C4B1-4811-A3DF-E2AF4154A810}"/>
                </a:ext>
              </a:extLst>
            </p:cNvPr>
            <p:cNvSpPr txBox="1"/>
            <p:nvPr/>
          </p:nvSpPr>
          <p:spPr>
            <a:xfrm>
              <a:off x="7648700" y="5050552"/>
              <a:ext cx="2518685" cy="534122"/>
            </a:xfrm>
            <a:prstGeom prst="rect">
              <a:avLst/>
            </a:prstGeom>
            <a:solidFill>
              <a:schemeClr val="accent3">
                <a:lumMod val="50000"/>
              </a:schemeClr>
            </a:solidFill>
            <a:ln>
              <a:solidFill>
                <a:schemeClr val="accent3">
                  <a:lumMod val="50000"/>
                </a:schemeClr>
              </a:solidFill>
            </a:ln>
          </p:spPr>
          <p:txBody>
            <a:bodyPr wrap="square" rtlCol="0">
              <a:spAutoFit/>
            </a:bodyPr>
            <a:lstStyle/>
            <a:p>
              <a:pPr algn="ctr" defTabSz="685800"/>
              <a:r>
                <a:rPr lang="en-ZA" sz="2000" dirty="0">
                  <a:solidFill>
                    <a:prstClr val="white"/>
                  </a:solidFill>
                  <a:latin typeface="Calibri"/>
                </a:rPr>
                <a:t>LNG implant</a:t>
              </a:r>
            </a:p>
          </p:txBody>
        </p:sp>
        <p:sp>
          <p:nvSpPr>
            <p:cNvPr id="12" name="Rectangle 11"/>
            <p:cNvSpPr/>
            <p:nvPr/>
          </p:nvSpPr>
          <p:spPr>
            <a:xfrm>
              <a:off x="7644726" y="3117148"/>
              <a:ext cx="2518688" cy="1943294"/>
            </a:xfrm>
            <a:prstGeom prst="rect">
              <a:avLst/>
            </a:prstGeom>
            <a:solidFill>
              <a:srgbClr val="EEECF2"/>
            </a:solidFill>
            <a:ln>
              <a:solidFill>
                <a:srgbClr val="EEECF2"/>
              </a:solidFill>
            </a:ln>
          </p:spPr>
          <p:style>
            <a:lnRef idx="1">
              <a:schemeClr val="accent3"/>
            </a:lnRef>
            <a:fillRef idx="2">
              <a:schemeClr val="accent3"/>
            </a:fillRef>
            <a:effectRef idx="1">
              <a:schemeClr val="accent3"/>
            </a:effectRef>
            <a:fontRef idx="minor">
              <a:schemeClr val="dk1"/>
            </a:fontRef>
          </p:style>
          <p:txBody>
            <a:bodyPr rtlCol="0" anchor="ctr"/>
            <a:lstStyle/>
            <a:p>
              <a:pPr algn="ctr" defTabSz="457200"/>
              <a:endParaRPr lang="en-ZA" dirty="0">
                <a:solidFill>
                  <a:prstClr val="black"/>
                </a:solidFill>
                <a:latin typeface="Calibri"/>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1766" y="3108290"/>
              <a:ext cx="1952152" cy="1952152"/>
            </a:xfrm>
            <a:prstGeom prst="rect">
              <a:avLst/>
            </a:prstGeom>
          </p:spPr>
        </p:pic>
      </p:grpSp>
      <p:grpSp>
        <p:nvGrpSpPr>
          <p:cNvPr id="4" name="Group 3"/>
          <p:cNvGrpSpPr/>
          <p:nvPr/>
        </p:nvGrpSpPr>
        <p:grpSpPr>
          <a:xfrm>
            <a:off x="677055" y="3424600"/>
            <a:ext cx="1606128" cy="1536067"/>
            <a:chOff x="4832683" y="3129382"/>
            <a:chExt cx="2522661" cy="2470092"/>
          </a:xfrm>
        </p:grpSpPr>
        <p:sp>
          <p:nvSpPr>
            <p:cNvPr id="10" name="TextBox 9">
              <a:extLst>
                <a:ext uri="{FF2B5EF4-FFF2-40B4-BE49-F238E27FC236}">
                  <a16:creationId xmlns:a16="http://schemas.microsoft.com/office/drawing/2014/main" id="{5DA5DE19-647B-4F00-A2CB-EF1FB9925FC8}"/>
                </a:ext>
              </a:extLst>
            </p:cNvPr>
            <p:cNvSpPr txBox="1"/>
            <p:nvPr/>
          </p:nvSpPr>
          <p:spPr>
            <a:xfrm>
              <a:off x="4832684" y="5066495"/>
              <a:ext cx="2522660" cy="532979"/>
            </a:xfrm>
            <a:prstGeom prst="rect">
              <a:avLst/>
            </a:prstGeom>
            <a:solidFill>
              <a:schemeClr val="accent3">
                <a:lumMod val="50000"/>
              </a:schemeClr>
            </a:solidFill>
            <a:ln>
              <a:solidFill>
                <a:schemeClr val="accent3">
                  <a:lumMod val="50000"/>
                </a:schemeClr>
              </a:solidFill>
            </a:ln>
          </p:spPr>
          <p:txBody>
            <a:bodyPr wrap="square" rtlCol="0">
              <a:spAutoFit/>
            </a:bodyPr>
            <a:lstStyle/>
            <a:p>
              <a:pPr algn="ctr" defTabSz="685800"/>
              <a:r>
                <a:rPr lang="en-ZA" sz="2000" dirty="0">
                  <a:solidFill>
                    <a:prstClr val="white"/>
                  </a:solidFill>
                  <a:latin typeface="Calibri"/>
                </a:rPr>
                <a:t>Copper IUD</a:t>
              </a: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2683" y="3129382"/>
              <a:ext cx="2522660" cy="1931601"/>
            </a:xfrm>
            <a:prstGeom prst="rect">
              <a:avLst/>
            </a:prstGeom>
          </p:spPr>
        </p:pic>
      </p:grpSp>
      <p:sp>
        <p:nvSpPr>
          <p:cNvPr id="6" name="Footer Placeholder 5"/>
          <p:cNvSpPr>
            <a:spLocks noGrp="1"/>
          </p:cNvSpPr>
          <p:nvPr>
            <p:ph type="ftr" sz="quarter" idx="4294967295"/>
          </p:nvPr>
        </p:nvSpPr>
        <p:spPr/>
        <p:txBody>
          <a:bodyPr/>
          <a:lstStyle/>
          <a:p>
            <a:pPr defTabSz="457200"/>
            <a:endParaRPr lang="en-ZA" dirty="0">
              <a:latin typeface="Calibri"/>
            </a:endParaRPr>
          </a:p>
        </p:txBody>
      </p:sp>
    </p:spTree>
    <p:extLst>
      <p:ext uri="{BB962C8B-B14F-4D97-AF65-F5344CB8AC3E}">
        <p14:creationId xmlns:p14="http://schemas.microsoft.com/office/powerpoint/2010/main" val="400488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AMO_REPORTCONTROLSVISIBLE" val="Empty"/>
  <p:tag name="_AMO_UNIQUEIDENTIFIER" val="96d67ab7-68dc-441d-9d3e-7ef8537130a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 on brainstorming">
  <a:themeElements>
    <a:clrScheme name="Custom 1">
      <a:dk1>
        <a:sysClr val="windowText" lastClr="000000"/>
      </a:dk1>
      <a:lt1>
        <a:sysClr val="window" lastClr="FFFFFF"/>
      </a:lt1>
      <a:dk2>
        <a:srgbClr val="4A2249"/>
      </a:dk2>
      <a:lt2>
        <a:srgbClr val="EAE5EB"/>
      </a:lt2>
      <a:accent1>
        <a:srgbClr val="2F2F2F"/>
      </a:accent1>
      <a:accent2>
        <a:srgbClr val="632E62"/>
      </a:accent2>
      <a:accent3>
        <a:srgbClr val="B969B8"/>
      </a:accent3>
      <a:accent4>
        <a:srgbClr val="665EB8"/>
      </a:accent4>
      <a:accent5>
        <a:srgbClr val="45A5ED"/>
      </a:accent5>
      <a:accent6>
        <a:srgbClr val="5982DB"/>
      </a:accent6>
      <a:hlink>
        <a:srgbClr val="0066FF"/>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ECHO ppt template with acknowledgment_05 Nov 2015" id="{92FC3F45-DA57-46EC-9060-D9AD1F5D40E2}" vid="{B7287847-66F1-4000-A616-7CEA4877FA12}"/>
    </a:ext>
  </a:extLst>
</a:theme>
</file>

<file path=ppt/theme/theme2.xml><?xml version="1.0" encoding="utf-8"?>
<a:theme xmlns:a="http://schemas.openxmlformats.org/drawingml/2006/main" name="2_Presentation on brainstorming">
  <a:themeElements>
    <a:clrScheme name="Custom 1">
      <a:dk1>
        <a:sysClr val="windowText" lastClr="000000"/>
      </a:dk1>
      <a:lt1>
        <a:sysClr val="window" lastClr="FFFFFF"/>
      </a:lt1>
      <a:dk2>
        <a:srgbClr val="4A2249"/>
      </a:dk2>
      <a:lt2>
        <a:srgbClr val="EAE5EB"/>
      </a:lt2>
      <a:accent1>
        <a:srgbClr val="2F2F2F"/>
      </a:accent1>
      <a:accent2>
        <a:srgbClr val="632E62"/>
      </a:accent2>
      <a:accent3>
        <a:srgbClr val="B969B8"/>
      </a:accent3>
      <a:accent4>
        <a:srgbClr val="665EB8"/>
      </a:accent4>
      <a:accent5>
        <a:srgbClr val="45A5ED"/>
      </a:accent5>
      <a:accent6>
        <a:srgbClr val="5982DB"/>
      </a:accent6>
      <a:hlink>
        <a:srgbClr val="0066FF"/>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ECHO ppt template with acknowledgment_05 Nov 2015" id="{92FC3F45-DA57-46EC-9060-D9AD1F5D40E2}" vid="{B7287847-66F1-4000-A616-7CEA4877FA12}"/>
    </a:ext>
  </a:extLst>
</a:theme>
</file>

<file path=ppt/theme/theme3.xml><?xml version="1.0" encoding="utf-8"?>
<a:theme xmlns:a="http://schemas.openxmlformats.org/drawingml/2006/main" name="4_Presentation on brainstorming">
  <a:themeElements>
    <a:clrScheme name="Custom 1">
      <a:dk1>
        <a:sysClr val="windowText" lastClr="000000"/>
      </a:dk1>
      <a:lt1>
        <a:sysClr val="window" lastClr="FFFFFF"/>
      </a:lt1>
      <a:dk2>
        <a:srgbClr val="4A2249"/>
      </a:dk2>
      <a:lt2>
        <a:srgbClr val="EAE5EB"/>
      </a:lt2>
      <a:accent1>
        <a:srgbClr val="2F2F2F"/>
      </a:accent1>
      <a:accent2>
        <a:srgbClr val="632E62"/>
      </a:accent2>
      <a:accent3>
        <a:srgbClr val="B969B8"/>
      </a:accent3>
      <a:accent4>
        <a:srgbClr val="665EB8"/>
      </a:accent4>
      <a:accent5>
        <a:srgbClr val="45A5ED"/>
      </a:accent5>
      <a:accent6>
        <a:srgbClr val="5982DB"/>
      </a:accent6>
      <a:hlink>
        <a:srgbClr val="0066FF"/>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ECHO ppt template with acknowledgment_05 Nov 2015" id="{92FC3F45-DA57-46EC-9060-D9AD1F5D40E2}" vid="{B7287847-66F1-4000-A616-7CEA4877FA1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84A40260EB5F43B88BC5F1479040EA" ma:contentTypeVersion="5" ma:contentTypeDescription="Create a new document." ma:contentTypeScope="" ma:versionID="3d15a5346a134bb95267ef4e547d60ce">
  <xsd:schema xmlns:xsd="http://www.w3.org/2001/XMLSchema" xmlns:xs="http://www.w3.org/2001/XMLSchema" xmlns:p="http://schemas.microsoft.com/office/2006/metadata/properties" xmlns:ns2="186faf66-23a5-4193-a95e-18a8310225dd" xmlns:ns3="6ea9717d-f272-442e-b82f-ba14c292c300" targetNamespace="http://schemas.microsoft.com/office/2006/metadata/properties" ma:root="true" ma:fieldsID="53893456732c8059eea19f92ba97d4eb" ns2:_="" ns3:_="">
    <xsd:import namespace="186faf66-23a5-4193-a95e-18a8310225dd"/>
    <xsd:import namespace="6ea9717d-f272-442e-b82f-ba14c292c300"/>
    <xsd:element name="properties">
      <xsd:complexType>
        <xsd:sequence>
          <xsd:element name="documentManagement">
            <xsd:complexType>
              <xsd:all>
                <xsd:element ref="ns2:Document_x0020_Category" minOccurs="0"/>
                <xsd:element ref="ns2:Document_x0020_Type" minOccurs="0"/>
                <xsd:element ref="ns3:SharedWithUsers" minOccurs="0"/>
                <xsd:element ref="ns3:SharingHintHash"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6faf66-23a5-4193-a95e-18a8310225dd" elementFormDefault="qualified">
    <xsd:import namespace="http://schemas.microsoft.com/office/2006/documentManagement/types"/>
    <xsd:import namespace="http://schemas.microsoft.com/office/infopath/2007/PartnerControls"/>
    <xsd:element name="Document_x0020_Category" ma:index="8" nillable="true" ma:displayName="Document Category" ma:format="Dropdown" ma:internalName="Document_x0020_Category">
      <xsd:simpleType>
        <xsd:restriction base="dms:Choice">
          <xsd:enumeration value="Accountability"/>
          <xsd:enumeration value="Admin"/>
          <xsd:enumeration value="Ancillary Supply"/>
          <xsd:enumeration value="Authorisations, Approvals"/>
          <xsd:enumeration value="Clinical Supplies"/>
          <xsd:enumeration value="Consent"/>
          <xsd:enumeration value="Correspondence (to and from site)"/>
          <xsd:enumeration value="Data Management"/>
          <xsd:enumeration value="DSMB"/>
          <xsd:enumeration value="IRB"/>
          <xsd:enumeration value="Local Laboratory"/>
          <xsd:enumeration value="Meetings/conference Calls Minutes"/>
          <xsd:enumeration value="MOH"/>
          <xsd:enumeration value="Monitoring"/>
          <xsd:enumeration value="Protocol"/>
          <xsd:enumeration value="Protocol Violation"/>
          <xsd:enumeration value="Site Staff"/>
          <xsd:enumeration value="Study Product"/>
        </xsd:restriction>
      </xsd:simpleType>
    </xsd:element>
    <xsd:element name="Document_x0020_Type" ma:index="9" nillable="true" ma:displayName="Document Type" ma:format="Dropdown" ma:internalName="Document_x0020_Type">
      <xsd:simpleType>
        <xsd:restriction base="dms:Choice">
          <xsd:enumeration value="Approval RA/QA"/>
          <xsd:enumeration value="Approval Local Govt"/>
          <xsd:enumeration value="Agenda"/>
          <xsd:enumeration value="CDA"/>
          <xsd:enumeration value="Certificate of Analysis (CoA)"/>
          <xsd:enumeration value="Clinical Supply Accountability"/>
          <xsd:enumeration value="Consent"/>
          <xsd:enumeration value="Correspondence"/>
          <xsd:enumeration value="Contract"/>
          <xsd:enumeration value="DSMB report"/>
          <xsd:enumeration value="Drug and Clinical supplies correspondence"/>
          <xsd:enumeration value="Drug request, order, receipt, shipment"/>
          <xsd:enumeration value="Drug Import/Export permission"/>
          <xsd:enumeration value="eDC"/>
          <xsd:enumeration value="GMP"/>
          <xsd:enumeration value="Investigator Brochure"/>
          <xsd:enumeration value="Investigator Financial Disclosure Statement"/>
          <xsd:enumeration value="Insurance"/>
          <xsd:enumeration value="IRB Assurance"/>
          <xsd:enumeration value="IRB Submission"/>
          <xsd:enumeration value="IRB Approval"/>
          <xsd:enumeration value="IRB Initial Submission/Approval"/>
          <xsd:enumeration value="IRB Membership"/>
          <xsd:enumeration value="IRB blank approved ICF/IAF"/>
          <xsd:enumeration value="IRB Approved advertisement, part. material"/>
          <xsd:enumeration value="IRB Correspondence"/>
          <xsd:enumeration value="IRB Annual Reports"/>
          <xsd:enumeration value="IRB Reports"/>
          <xsd:enumeration value="Lab Manual"/>
          <xsd:enumeration value="Label"/>
          <xsd:enumeration value="Local Laboratory SOPs"/>
          <xsd:enumeration value="Local Lab Normal Ranges"/>
          <xsd:enumeration value="Local Lab Director CV"/>
          <xsd:enumeration value="Material Tranfer Authorisation"/>
          <xsd:enumeration value="Medical Licenses"/>
          <xsd:enumeration value="Local Lab records of retained body fluids/tissue samples"/>
          <xsd:enumeration value="Meetings/Conference Call Minutes"/>
          <xsd:enumeration value="Monitoring Reports (site assessment reports)"/>
          <xsd:enumeration value="Monitor Visit Log"/>
          <xsd:enumeration value="Monitor Correspondence"/>
          <xsd:enumeration value="Presentation"/>
          <xsd:enumeration value="Protocol"/>
          <xsd:enumeration value="Protocol Signed Page"/>
          <xsd:enumeration value="Protocol Violation"/>
          <xsd:enumeration value="Protocol Violation Sponsor confirmation"/>
          <xsd:enumeration value="Protocol Violation Lttr to IRB"/>
          <xsd:enumeration value="Questionnaire"/>
          <xsd:enumeration value="Report"/>
          <xsd:enumeration value="SAE Reports"/>
          <xsd:enumeration value="Site Evaluation Questionnaire"/>
          <xsd:enumeration value="Site SOPs"/>
          <xsd:enumeration value="Site Staff List and Delegation of Duties"/>
          <xsd:enumeration value="Shipment Records"/>
          <xsd:enumeration value="Staff CVs"/>
          <xsd:enumeration value="Staff GCP Cert."/>
          <xsd:enumeration value="Staff Human Subjects/Research Ethics Cert."/>
          <xsd:enumeration value="Staff Study specific Cert."/>
          <xsd:enumeration value="Staff Other Cert."/>
          <xsd:enumeration value="Staff IATA Cert."/>
          <xsd:enumeration value="Statement of Investigator (equivalent 1572)"/>
          <xsd:enumeration value="Study Close Out"/>
          <xsd:enumeration value="Submission Local Govt"/>
          <xsd:enumeration value="TA"/>
          <xsd:enumeration value="Training Certificate"/>
          <xsd:enumeration value="Training Document"/>
          <xsd:enumeration value="Training Log"/>
          <xsd:enumeration value="Template"/>
        </xsd:restriction>
      </xsd:simpleType>
    </xsd:element>
  </xsd:schema>
  <xsd:schema xmlns:xsd="http://www.w3.org/2001/XMLSchema" xmlns:xs="http://www.w3.org/2001/XMLSchema" xmlns:dms="http://schemas.microsoft.com/office/2006/documentManagement/types" xmlns:pc="http://schemas.microsoft.com/office/infopath/2007/PartnerControls" targetNamespace="6ea9717d-f272-442e-b82f-ba14c292c30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1" nillable="true" ma:displayName="Sharing Hint Hash" ma:internalName="SharingHintHash" ma:readOnly="true">
      <xsd:simpleType>
        <xsd:restriction base="dms:Text"/>
      </xsd:simple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_x0020_Category xmlns="186faf66-23a5-4193-a95e-18a8310225dd" xsi:nil="true"/>
    <Document_x0020_Type xmlns="186faf66-23a5-4193-a95e-18a8310225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51E5EC-3876-48E7-89DB-2AE8C4ED04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6faf66-23a5-4193-a95e-18a8310225dd"/>
    <ds:schemaRef ds:uri="6ea9717d-f272-442e-b82f-ba14c292c3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A33D8F-879D-41FC-BE6B-F47ED0C6B7A3}">
  <ds:schemaRefs>
    <ds:schemaRef ds:uri="http://purl.org/dc/elements/1.1/"/>
    <ds:schemaRef ds:uri="http://purl.org/dc/dcmitype/"/>
    <ds:schemaRef ds:uri="6ea9717d-f272-442e-b82f-ba14c292c300"/>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186faf66-23a5-4193-a95e-18a8310225dd"/>
    <ds:schemaRef ds:uri="http://purl.org/dc/terms/"/>
  </ds:schemaRefs>
</ds:datastoreItem>
</file>

<file path=customXml/itemProps3.xml><?xml version="1.0" encoding="utf-8"?>
<ds:datastoreItem xmlns:ds="http://schemas.openxmlformats.org/officeDocument/2006/customXml" ds:itemID="{4D7F486A-EB2E-4255-989F-E896B914C4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2080</Words>
  <Application>Microsoft Office PowerPoint</Application>
  <PresentationFormat>Widescreen</PresentationFormat>
  <Paragraphs>278</Paragraphs>
  <Slides>32</Slides>
  <Notes>13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32</vt:i4>
      </vt:variant>
    </vt:vector>
  </HeadingPairs>
  <TitlesOfParts>
    <vt:vector size="44" baseType="lpstr">
      <vt:lpstr>Arial</vt:lpstr>
      <vt:lpstr>Calibri</vt:lpstr>
      <vt:lpstr>Calibri Light</vt:lpstr>
      <vt:lpstr>Century Gothic</vt:lpstr>
      <vt:lpstr>Courier New</vt:lpstr>
      <vt:lpstr>Palatino Linotype</vt:lpstr>
      <vt:lpstr>Symbol</vt:lpstr>
      <vt:lpstr>Wingdings</vt:lpstr>
      <vt:lpstr>Wingdings 2</vt:lpstr>
      <vt:lpstr>Presentation on brainstorming</vt:lpstr>
      <vt:lpstr>2_Presentation on brainstorming</vt:lpstr>
      <vt:lpstr>4_Presentation on brainstorming</vt:lpstr>
      <vt:lpstr>The Evidence for Contraceptive Options and HIV Outcomes (ECHO) Trial: Primary Results Summary</vt:lpstr>
      <vt:lpstr>ECHO Trial Consortium</vt:lpstr>
      <vt:lpstr>PowerPoint Presentation</vt:lpstr>
      <vt:lpstr>Context </vt:lpstr>
      <vt:lpstr>Prior evidence </vt:lpstr>
      <vt:lpstr>Women’s right to know</vt:lpstr>
      <vt:lpstr>PowerPoint Presentation</vt:lpstr>
      <vt:lpstr>ECHO</vt:lpstr>
      <vt:lpstr>Contraceptive methods rationale</vt:lpstr>
      <vt:lpstr>Trial sites</vt:lpstr>
      <vt:lpstr>Population and follow-up</vt:lpstr>
      <vt:lpstr>ECHO oversight</vt:lpstr>
      <vt:lpstr>Statistical design</vt:lpstr>
      <vt:lpstr>ECHO performance metrics</vt:lpstr>
      <vt:lpstr>PowerPoint Presentation</vt:lpstr>
      <vt:lpstr>Enrolment and randomised assignments</vt:lpstr>
      <vt:lpstr>Participant characteristics</vt:lpstr>
      <vt:lpstr>Follow-up</vt:lpstr>
      <vt:lpstr>Rate of new HIV infections </vt:lpstr>
      <vt:lpstr>HIV incidence</vt:lpstr>
      <vt:lpstr>HIV incidence – intention-to-treat analysis</vt:lpstr>
      <vt:lpstr>Subgroup and sensitivity analyses</vt:lpstr>
      <vt:lpstr>Pregnancy and Safety</vt:lpstr>
      <vt:lpstr>PowerPoint Presentation</vt:lpstr>
      <vt:lpstr>ECHO Summary</vt:lpstr>
      <vt:lpstr>Discussion – HIV risk</vt:lpstr>
      <vt:lpstr>Discussion – HIV risk</vt:lpstr>
      <vt:lpstr>Discussion – other methods</vt:lpstr>
      <vt:lpstr>Conclusions</vt:lpstr>
      <vt:lpstr>Acknowledgements</vt:lpstr>
      <vt:lpstr>We thank the funders of the ECHO Trial who had the confidence to invest in this globally-important study</vt:lpstr>
      <vt:lpstr>Website - www.echo-consortium.com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2016-04-22T14:46:35Z</dcterms:created>
  <dcterms:modified xsi:type="dcterms:W3CDTF">2019-07-22T21:38:44Z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TC034606379991</vt:lpwstr>
  </property>
  <property fmtid="{D5CDD505-2E9C-101B-9397-08002B2CF9AE}" pid="3" name="_NewReviewCycle">
    <vt:lpwstr/>
  </property>
  <property fmtid="{D5CDD505-2E9C-101B-9397-08002B2CF9AE}" pid="4" name="ContentTypeId">
    <vt:lpwstr>0x0101008284A40260EB5F43B88BC5F1479040EA</vt:lpwstr>
  </property>
</Properties>
</file>